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74" r:id="rId2"/>
    <p:sldId id="275" r:id="rId3"/>
    <p:sldId id="277" r:id="rId4"/>
    <p:sldId id="279" r:id="rId5"/>
    <p:sldId id="310" r:id="rId6"/>
    <p:sldId id="272" r:id="rId7"/>
    <p:sldId id="308" r:id="rId8"/>
    <p:sldId id="309" r:id="rId9"/>
    <p:sldId id="312" r:id="rId10"/>
    <p:sldId id="311" r:id="rId11"/>
    <p:sldId id="263" r:id="rId12"/>
    <p:sldId id="267" r:id="rId13"/>
    <p:sldId id="269" r:id="rId14"/>
    <p:sldId id="266" r:id="rId15"/>
    <p:sldId id="284" r:id="rId16"/>
    <p:sldId id="285" r:id="rId17"/>
    <p:sldId id="286" r:id="rId18"/>
    <p:sldId id="287" r:id="rId19"/>
    <p:sldId id="288" r:id="rId20"/>
    <p:sldId id="291" r:id="rId21"/>
    <p:sldId id="289" r:id="rId22"/>
    <p:sldId id="273" r:id="rId23"/>
    <p:sldId id="292" r:id="rId24"/>
    <p:sldId id="293" r:id="rId25"/>
    <p:sldId id="268" r:id="rId26"/>
    <p:sldId id="298" r:id="rId27"/>
    <p:sldId id="299" r:id="rId28"/>
    <p:sldId id="300" r:id="rId29"/>
    <p:sldId id="301" r:id="rId30"/>
    <p:sldId id="302" r:id="rId31"/>
    <p:sldId id="303" r:id="rId32"/>
    <p:sldId id="304" r:id="rId33"/>
    <p:sldId id="305" r:id="rId34"/>
    <p:sldId id="316" r:id="rId35"/>
    <p:sldId id="317" r:id="rId36"/>
    <p:sldId id="318" r:id="rId37"/>
    <p:sldId id="319" r:id="rId38"/>
    <p:sldId id="313" r:id="rId39"/>
    <p:sldId id="315" r:id="rId40"/>
    <p:sldId id="322" r:id="rId41"/>
    <p:sldId id="321" r:id="rId42"/>
    <p:sldId id="320" r:id="rId43"/>
    <p:sldId id="270" r:id="rId44"/>
    <p:sldId id="294" r:id="rId45"/>
    <p:sldId id="297" r:id="rId46"/>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51" autoAdjust="0"/>
    <p:restoredTop sz="94660"/>
  </p:normalViewPr>
  <p:slideViewPr>
    <p:cSldViewPr snapToGrid="0">
      <p:cViewPr>
        <p:scale>
          <a:sx n="82" d="100"/>
          <a:sy n="82" d="100"/>
        </p:scale>
        <p:origin x="87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Cartel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VALERIA\shared-folder\Nbody\3d_performance%20mpi_omp.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VALERIA\shared-folder\Nbody\3d_performance%20mpi_omp.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VALERIA\shared-folder\Nbody\3d_performance%20mpi_omp.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VALERIA\shared-folder\Nbody\3d_performance%20mpi_omp.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r>
              <a:rPr lang="en-US"/>
              <a:t>Mpi vs OpenMP</a:t>
            </a:r>
          </a:p>
        </c:rich>
      </c:tx>
      <c:overlay val="0"/>
      <c:spPr>
        <a:noFill/>
        <a:ln>
          <a:noFill/>
        </a:ln>
        <a:effectLst/>
      </c:spPr>
      <c:txPr>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endParaRPr lang="it-IT"/>
        </a:p>
      </c:txPr>
    </c:title>
    <c:autoTitleDeleted val="0"/>
    <c:view3D>
      <c:rotX val="15"/>
      <c:rotY val="2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Foglio1!$B$1:$B$2</c:f>
              <c:strCache>
                <c:ptCount val="2"/>
                <c:pt idx="0">
                  <c:v>OMP</c:v>
                </c:pt>
                <c:pt idx="1">
                  <c:v>1000</c:v>
                </c:pt>
              </c:strCache>
            </c:strRef>
          </c:tx>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invertIfNegative val="0"/>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pt idx="13">
                  <c:v>28</c:v>
                </c:pt>
              </c:numCache>
            </c:numRef>
          </c:cat>
          <c:val>
            <c:numRef>
              <c:f>Foglio1!$B$3:$B$16</c:f>
              <c:numCache>
                <c:formatCode>General</c:formatCode>
                <c:ptCount val="14"/>
                <c:pt idx="0">
                  <c:v>6.22</c:v>
                </c:pt>
                <c:pt idx="1">
                  <c:v>3.25</c:v>
                </c:pt>
                <c:pt idx="2">
                  <c:v>2.31</c:v>
                </c:pt>
                <c:pt idx="3">
                  <c:v>1.63</c:v>
                </c:pt>
                <c:pt idx="4">
                  <c:v>1.45</c:v>
                </c:pt>
                <c:pt idx="5">
                  <c:v>1.34</c:v>
                </c:pt>
                <c:pt idx="6">
                  <c:v>1.25</c:v>
                </c:pt>
                <c:pt idx="7">
                  <c:v>1.1499999999999999</c:v>
                </c:pt>
                <c:pt idx="8">
                  <c:v>1.0900000000000001</c:v>
                </c:pt>
                <c:pt idx="9">
                  <c:v>1.07</c:v>
                </c:pt>
                <c:pt idx="10">
                  <c:v>1.1399999999999999</c:v>
                </c:pt>
                <c:pt idx="11">
                  <c:v>1.42</c:v>
                </c:pt>
                <c:pt idx="12">
                  <c:v>1.5</c:v>
                </c:pt>
                <c:pt idx="13">
                  <c:v>1.56</c:v>
                </c:pt>
              </c:numCache>
            </c:numRef>
          </c:val>
          <c:extLst>
            <c:ext xmlns:c16="http://schemas.microsoft.com/office/drawing/2014/chart" uri="{C3380CC4-5D6E-409C-BE32-E72D297353CC}">
              <c16:uniqueId val="{00000000-4CC9-4F94-B8D1-19D36D47B570}"/>
            </c:ext>
          </c:extLst>
        </c:ser>
        <c:ser>
          <c:idx val="1"/>
          <c:order val="1"/>
          <c:tx>
            <c:strRef>
              <c:f>Foglio1!$C$1:$C$2</c:f>
              <c:strCache>
                <c:ptCount val="2"/>
                <c:pt idx="0">
                  <c:v>MPI</c:v>
                </c:pt>
                <c:pt idx="1">
                  <c:v>1000</c:v>
                </c:pt>
              </c:strCache>
            </c:strRef>
          </c:tx>
          <c:spPr>
            <a:solidFill>
              <a:schemeClr val="accent2">
                <a:alpha val="88000"/>
              </a:schemeClr>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invertIfNegative val="0"/>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pt idx="13">
                  <c:v>28</c:v>
                </c:pt>
              </c:numCache>
            </c:numRef>
          </c:cat>
          <c:val>
            <c:numRef>
              <c:f>Foglio1!$C$3:$C$16</c:f>
              <c:numCache>
                <c:formatCode>General</c:formatCode>
                <c:ptCount val="14"/>
                <c:pt idx="0">
                  <c:v>7.21</c:v>
                </c:pt>
                <c:pt idx="1">
                  <c:v>3.78</c:v>
                </c:pt>
                <c:pt idx="2">
                  <c:v>2.4900000000000002</c:v>
                </c:pt>
                <c:pt idx="3">
                  <c:v>2.2000000000000002</c:v>
                </c:pt>
                <c:pt idx="4">
                  <c:v>2.06</c:v>
                </c:pt>
                <c:pt idx="5">
                  <c:v>1.45</c:v>
                </c:pt>
              </c:numCache>
            </c:numRef>
          </c:val>
          <c:extLst>
            <c:ext xmlns:c16="http://schemas.microsoft.com/office/drawing/2014/chart" uri="{C3380CC4-5D6E-409C-BE32-E72D297353CC}">
              <c16:uniqueId val="{00000001-4CC9-4F94-B8D1-19D36D47B570}"/>
            </c:ext>
          </c:extLst>
        </c:ser>
        <c:ser>
          <c:idx val="2"/>
          <c:order val="2"/>
          <c:tx>
            <c:strRef>
              <c:f>Foglio1!$D$1:$D$2</c:f>
              <c:strCache>
                <c:ptCount val="2"/>
                <c:pt idx="0">
                  <c:v>OMP</c:v>
                </c:pt>
                <c:pt idx="1">
                  <c:v>2000</c:v>
                </c:pt>
              </c:strCache>
            </c:strRef>
          </c:tx>
          <c:spPr>
            <a:solidFill>
              <a:schemeClr val="accent3">
                <a:alpha val="88000"/>
              </a:schemeClr>
            </a:solidFill>
            <a:ln>
              <a:solidFill>
                <a:schemeClr val="accent3">
                  <a:lumMod val="50000"/>
                </a:schemeClr>
              </a:solidFill>
            </a:ln>
            <a:effectLst/>
            <a:scene3d>
              <a:camera prst="orthographicFront"/>
              <a:lightRig rig="threePt" dir="t"/>
            </a:scene3d>
            <a:sp3d prstMaterial="flat">
              <a:contourClr>
                <a:schemeClr val="accent3">
                  <a:lumMod val="50000"/>
                </a:schemeClr>
              </a:contourClr>
            </a:sp3d>
          </c:spPr>
          <c:invertIfNegative val="0"/>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pt idx="13">
                  <c:v>28</c:v>
                </c:pt>
              </c:numCache>
            </c:numRef>
          </c:cat>
          <c:val>
            <c:numRef>
              <c:f>Foglio1!$D$3:$D$16</c:f>
              <c:numCache>
                <c:formatCode>General</c:formatCode>
                <c:ptCount val="14"/>
                <c:pt idx="0">
                  <c:v>24.8</c:v>
                </c:pt>
                <c:pt idx="1">
                  <c:v>12.66</c:v>
                </c:pt>
                <c:pt idx="2">
                  <c:v>7.94</c:v>
                </c:pt>
                <c:pt idx="3">
                  <c:v>5.7</c:v>
                </c:pt>
                <c:pt idx="4">
                  <c:v>4.63</c:v>
                </c:pt>
                <c:pt idx="5">
                  <c:v>4.3</c:v>
                </c:pt>
                <c:pt idx="6">
                  <c:v>3.78</c:v>
                </c:pt>
                <c:pt idx="7">
                  <c:v>3.42</c:v>
                </c:pt>
                <c:pt idx="8">
                  <c:v>3.19</c:v>
                </c:pt>
                <c:pt idx="9">
                  <c:v>2.93</c:v>
                </c:pt>
                <c:pt idx="10">
                  <c:v>3.11</c:v>
                </c:pt>
                <c:pt idx="11">
                  <c:v>3.12</c:v>
                </c:pt>
                <c:pt idx="12">
                  <c:v>3.21</c:v>
                </c:pt>
                <c:pt idx="13">
                  <c:v>3.27</c:v>
                </c:pt>
              </c:numCache>
            </c:numRef>
          </c:val>
          <c:extLst>
            <c:ext xmlns:c16="http://schemas.microsoft.com/office/drawing/2014/chart" uri="{C3380CC4-5D6E-409C-BE32-E72D297353CC}">
              <c16:uniqueId val="{00000002-4CC9-4F94-B8D1-19D36D47B570}"/>
            </c:ext>
          </c:extLst>
        </c:ser>
        <c:ser>
          <c:idx val="3"/>
          <c:order val="3"/>
          <c:tx>
            <c:strRef>
              <c:f>Foglio1!$E$1:$E$2</c:f>
              <c:strCache>
                <c:ptCount val="2"/>
                <c:pt idx="0">
                  <c:v>MPI</c:v>
                </c:pt>
                <c:pt idx="1">
                  <c:v>2000</c:v>
                </c:pt>
              </c:strCache>
            </c:strRef>
          </c:tx>
          <c:spPr>
            <a:solidFill>
              <a:schemeClr val="accent4">
                <a:alpha val="88000"/>
              </a:schemeClr>
            </a:solidFill>
            <a:ln>
              <a:solidFill>
                <a:schemeClr val="accent4">
                  <a:lumMod val="50000"/>
                </a:schemeClr>
              </a:solidFill>
            </a:ln>
            <a:effectLst/>
            <a:scene3d>
              <a:camera prst="orthographicFront"/>
              <a:lightRig rig="threePt" dir="t"/>
            </a:scene3d>
            <a:sp3d prstMaterial="flat">
              <a:contourClr>
                <a:schemeClr val="accent4">
                  <a:lumMod val="50000"/>
                </a:schemeClr>
              </a:contourClr>
            </a:sp3d>
          </c:spPr>
          <c:invertIfNegative val="0"/>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pt idx="13">
                  <c:v>28</c:v>
                </c:pt>
              </c:numCache>
            </c:numRef>
          </c:cat>
          <c:val>
            <c:numRef>
              <c:f>Foglio1!$E$3:$E$16</c:f>
              <c:numCache>
                <c:formatCode>General</c:formatCode>
                <c:ptCount val="14"/>
                <c:pt idx="0">
                  <c:v>29.96</c:v>
                </c:pt>
                <c:pt idx="1">
                  <c:v>15.48</c:v>
                </c:pt>
                <c:pt idx="2">
                  <c:v>10.76</c:v>
                </c:pt>
                <c:pt idx="3">
                  <c:v>8.19</c:v>
                </c:pt>
                <c:pt idx="4">
                  <c:v>6.5</c:v>
                </c:pt>
                <c:pt idx="5">
                  <c:v>5.61</c:v>
                </c:pt>
              </c:numCache>
            </c:numRef>
          </c:val>
          <c:extLst>
            <c:ext xmlns:c16="http://schemas.microsoft.com/office/drawing/2014/chart" uri="{C3380CC4-5D6E-409C-BE32-E72D297353CC}">
              <c16:uniqueId val="{00000003-4CC9-4F94-B8D1-19D36D47B570}"/>
            </c:ext>
          </c:extLst>
        </c:ser>
        <c:ser>
          <c:idx val="4"/>
          <c:order val="4"/>
          <c:tx>
            <c:strRef>
              <c:f>Foglio1!$F$1:$F$2</c:f>
              <c:strCache>
                <c:ptCount val="2"/>
                <c:pt idx="0">
                  <c:v>OMP</c:v>
                </c:pt>
                <c:pt idx="1">
                  <c:v>3000</c:v>
                </c:pt>
              </c:strCache>
            </c:strRef>
          </c:tx>
          <c:spPr>
            <a:solidFill>
              <a:schemeClr val="accent5">
                <a:alpha val="88000"/>
              </a:schemeClr>
            </a:solidFill>
            <a:ln>
              <a:solidFill>
                <a:schemeClr val="accent5">
                  <a:lumMod val="50000"/>
                </a:schemeClr>
              </a:solidFill>
            </a:ln>
            <a:effectLst/>
            <a:scene3d>
              <a:camera prst="orthographicFront"/>
              <a:lightRig rig="threePt" dir="t"/>
            </a:scene3d>
            <a:sp3d prstMaterial="flat">
              <a:contourClr>
                <a:schemeClr val="accent5">
                  <a:lumMod val="50000"/>
                </a:schemeClr>
              </a:contourClr>
            </a:sp3d>
          </c:spPr>
          <c:invertIfNegative val="0"/>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pt idx="13">
                  <c:v>28</c:v>
                </c:pt>
              </c:numCache>
            </c:numRef>
          </c:cat>
          <c:val>
            <c:numRef>
              <c:f>Foglio1!$F$3:$F$16</c:f>
              <c:numCache>
                <c:formatCode>General</c:formatCode>
                <c:ptCount val="14"/>
                <c:pt idx="0">
                  <c:v>53.73</c:v>
                </c:pt>
                <c:pt idx="1">
                  <c:v>29.17</c:v>
                </c:pt>
                <c:pt idx="2">
                  <c:v>19.809999999999999</c:v>
                </c:pt>
                <c:pt idx="3">
                  <c:v>13.07</c:v>
                </c:pt>
                <c:pt idx="4">
                  <c:v>10.46</c:v>
                </c:pt>
                <c:pt idx="5">
                  <c:v>9.81</c:v>
                </c:pt>
                <c:pt idx="6">
                  <c:v>8.9499999999999993</c:v>
                </c:pt>
                <c:pt idx="7">
                  <c:v>7.94</c:v>
                </c:pt>
                <c:pt idx="8">
                  <c:v>7.22</c:v>
                </c:pt>
                <c:pt idx="9">
                  <c:v>6.86</c:v>
                </c:pt>
                <c:pt idx="10">
                  <c:v>6.94</c:v>
                </c:pt>
                <c:pt idx="11">
                  <c:v>6.98</c:v>
                </c:pt>
                <c:pt idx="12">
                  <c:v>7.02</c:v>
                </c:pt>
                <c:pt idx="13">
                  <c:v>6.93</c:v>
                </c:pt>
              </c:numCache>
            </c:numRef>
          </c:val>
          <c:extLst>
            <c:ext xmlns:c16="http://schemas.microsoft.com/office/drawing/2014/chart" uri="{C3380CC4-5D6E-409C-BE32-E72D297353CC}">
              <c16:uniqueId val="{00000004-4CC9-4F94-B8D1-19D36D47B570}"/>
            </c:ext>
          </c:extLst>
        </c:ser>
        <c:ser>
          <c:idx val="5"/>
          <c:order val="5"/>
          <c:tx>
            <c:strRef>
              <c:f>Foglio1!$G$1:$G$2</c:f>
              <c:strCache>
                <c:ptCount val="2"/>
                <c:pt idx="0">
                  <c:v>MPI</c:v>
                </c:pt>
                <c:pt idx="1">
                  <c:v>3000</c:v>
                </c:pt>
              </c:strCache>
            </c:strRef>
          </c:tx>
          <c:spPr>
            <a:solidFill>
              <a:schemeClr val="accent6">
                <a:alpha val="88000"/>
              </a:schemeClr>
            </a:solidFill>
            <a:ln>
              <a:solidFill>
                <a:schemeClr val="accent6">
                  <a:lumMod val="50000"/>
                </a:schemeClr>
              </a:solidFill>
            </a:ln>
            <a:effectLst/>
            <a:scene3d>
              <a:camera prst="orthographicFront"/>
              <a:lightRig rig="threePt" dir="t"/>
            </a:scene3d>
            <a:sp3d prstMaterial="flat">
              <a:contourClr>
                <a:schemeClr val="accent6">
                  <a:lumMod val="50000"/>
                </a:schemeClr>
              </a:contourClr>
            </a:sp3d>
          </c:spPr>
          <c:invertIfNegative val="0"/>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pt idx="13">
                  <c:v>28</c:v>
                </c:pt>
              </c:numCache>
            </c:numRef>
          </c:cat>
          <c:val>
            <c:numRef>
              <c:f>Foglio1!$G$3:$G$16</c:f>
              <c:numCache>
                <c:formatCode>General</c:formatCode>
                <c:ptCount val="14"/>
                <c:pt idx="0">
                  <c:v>67.11</c:v>
                </c:pt>
                <c:pt idx="1">
                  <c:v>34.86</c:v>
                </c:pt>
                <c:pt idx="2">
                  <c:v>24.48</c:v>
                </c:pt>
                <c:pt idx="3">
                  <c:v>18.25</c:v>
                </c:pt>
                <c:pt idx="4">
                  <c:v>14.4</c:v>
                </c:pt>
                <c:pt idx="5">
                  <c:v>11.91</c:v>
                </c:pt>
              </c:numCache>
            </c:numRef>
          </c:val>
          <c:extLst>
            <c:ext xmlns:c16="http://schemas.microsoft.com/office/drawing/2014/chart" uri="{C3380CC4-5D6E-409C-BE32-E72D297353CC}">
              <c16:uniqueId val="{00000005-4CC9-4F94-B8D1-19D36D47B570}"/>
            </c:ext>
          </c:extLst>
        </c:ser>
        <c:dLbls>
          <c:showLegendKey val="0"/>
          <c:showVal val="0"/>
          <c:showCatName val="0"/>
          <c:showSerName val="0"/>
          <c:showPercent val="0"/>
          <c:showBubbleSize val="0"/>
        </c:dLbls>
        <c:gapWidth val="84"/>
        <c:gapDepth val="53"/>
        <c:shape val="box"/>
        <c:axId val="1837018991"/>
        <c:axId val="1837019407"/>
        <c:axId val="1972577215"/>
      </c:bar3DChart>
      <c:catAx>
        <c:axId val="1837018991"/>
        <c:scaling>
          <c:orientation val="minMax"/>
        </c:scaling>
        <c:delete val="1"/>
        <c:axPos val="b"/>
        <c:numFmt formatCode="General" sourceLinked="1"/>
        <c:majorTickMark val="out"/>
        <c:minorTickMark val="none"/>
        <c:tickLblPos val="nextTo"/>
        <c:crossAx val="1837019407"/>
        <c:crosses val="autoZero"/>
        <c:auto val="1"/>
        <c:lblAlgn val="ctr"/>
        <c:lblOffset val="100"/>
        <c:noMultiLvlLbl val="0"/>
      </c:catAx>
      <c:valAx>
        <c:axId val="1837019407"/>
        <c:scaling>
          <c:orientation val="minMax"/>
        </c:scaling>
        <c:delete val="1"/>
        <c:axPos val="l"/>
        <c:numFmt formatCode="General" sourceLinked="1"/>
        <c:majorTickMark val="out"/>
        <c:minorTickMark val="none"/>
        <c:tickLblPos val="nextTo"/>
        <c:crossAx val="1837018991"/>
        <c:crosses val="autoZero"/>
        <c:crossBetween val="between"/>
      </c:valAx>
      <c:serAx>
        <c:axId val="1972577215"/>
        <c:scaling>
          <c:orientation val="minMax"/>
        </c:scaling>
        <c:delete val="1"/>
        <c:axPos val="b"/>
        <c:majorTickMark val="out"/>
        <c:minorTickMark val="none"/>
        <c:tickLblPos val="nextTo"/>
        <c:crossAx val="1837019407"/>
        <c:crosses val="autoZero"/>
      </c:serAx>
      <c:dTable>
        <c:showHorzBorder val="1"/>
        <c:showVertBorder val="1"/>
        <c:showOutline val="1"/>
        <c:showKeys val="1"/>
        <c:spPr>
          <a:noFill/>
          <a:ln w="9525">
            <a:solidFill>
              <a:schemeClr val="dk1">
                <a:lumMod val="50000"/>
                <a:lumOff val="50000"/>
              </a:schemeClr>
            </a:solidFill>
          </a:ln>
          <a:effectLst/>
        </c:spPr>
        <c:txPr>
          <a:bodyPr rot="0" spcFirstLastPara="1" vertOverflow="ellipsis" vert="horz" wrap="square" anchor="ctr" anchorCtr="1"/>
          <a:lstStyle/>
          <a:p>
            <a:pPr rtl="0">
              <a:defRPr sz="900" b="0" i="0" u="none" strike="noStrike" kern="1200" baseline="0">
                <a:solidFill>
                  <a:schemeClr val="lt1">
                    <a:lumMod val="75000"/>
                  </a:schemeClr>
                </a:solidFill>
                <a:latin typeface="+mn-lt"/>
                <a:ea typeface="+mn-ea"/>
                <a:cs typeface="+mn-cs"/>
              </a:defRPr>
            </a:pPr>
            <a:endParaRPr lang="it-IT"/>
          </a:p>
        </c:txPr>
      </c:dTable>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6350" cap="flat" cmpd="sng" algn="ctr">
      <a:solidFill>
        <a:schemeClr val="dk1">
          <a:tint val="75000"/>
        </a:schemeClr>
      </a:solidFill>
      <a:round/>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r>
              <a:rPr lang="en-US"/>
              <a:t>Mpi vs OpenMP</a:t>
            </a:r>
          </a:p>
        </c:rich>
      </c:tx>
      <c:overlay val="0"/>
      <c:spPr>
        <a:noFill/>
        <a:ln>
          <a:noFill/>
        </a:ln>
        <a:effectLst/>
      </c:spPr>
      <c:txPr>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endParaRPr lang="it-IT"/>
        </a:p>
      </c:txPr>
    </c:title>
    <c:autoTitleDeleted val="0"/>
    <c:view3D>
      <c:rotX val="30"/>
      <c:rotY val="3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Foglio1!$B$1:$B$2</c:f>
              <c:strCache>
                <c:ptCount val="2"/>
                <c:pt idx="0">
                  <c:v>OMP</c:v>
                </c:pt>
                <c:pt idx="1">
                  <c:v>1000</c:v>
                </c:pt>
              </c:strCache>
            </c:strRef>
          </c:tx>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invertIfNegative val="0"/>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numCache>
            </c:numRef>
          </c:cat>
          <c:val>
            <c:numRef>
              <c:f>Foglio1!$B$3:$B$16</c:f>
              <c:numCache>
                <c:formatCode>0.0</c:formatCode>
                <c:ptCount val="14"/>
                <c:pt idx="0">
                  <c:v>29.965699999999998</c:v>
                </c:pt>
                <c:pt idx="1">
                  <c:v>18.856999999999999</c:v>
                </c:pt>
                <c:pt idx="2">
                  <c:v>11.8</c:v>
                </c:pt>
                <c:pt idx="3">
                  <c:v>8.3000000000000007</c:v>
                </c:pt>
                <c:pt idx="4">
                  <c:v>7</c:v>
                </c:pt>
                <c:pt idx="5">
                  <c:v>6.5</c:v>
                </c:pt>
                <c:pt idx="6">
                  <c:v>5.8</c:v>
                </c:pt>
                <c:pt idx="7">
                  <c:v>5.5</c:v>
                </c:pt>
                <c:pt idx="8">
                  <c:v>5.0999999999999996</c:v>
                </c:pt>
                <c:pt idx="9">
                  <c:v>4.7</c:v>
                </c:pt>
                <c:pt idx="10">
                  <c:v>4.5</c:v>
                </c:pt>
                <c:pt idx="11">
                  <c:v>4.9000000000000004</c:v>
                </c:pt>
                <c:pt idx="12">
                  <c:v>5</c:v>
                </c:pt>
              </c:numCache>
            </c:numRef>
          </c:val>
          <c:extLst>
            <c:ext xmlns:c16="http://schemas.microsoft.com/office/drawing/2014/chart" uri="{C3380CC4-5D6E-409C-BE32-E72D297353CC}">
              <c16:uniqueId val="{00000000-14C8-436E-A73D-13C7120F7C79}"/>
            </c:ext>
          </c:extLst>
        </c:ser>
        <c:ser>
          <c:idx val="1"/>
          <c:order val="1"/>
          <c:tx>
            <c:strRef>
              <c:f>Foglio1!$C$1:$C$2</c:f>
              <c:strCache>
                <c:ptCount val="2"/>
                <c:pt idx="0">
                  <c:v>MPI</c:v>
                </c:pt>
                <c:pt idx="1">
                  <c:v>1000</c:v>
                </c:pt>
              </c:strCache>
            </c:strRef>
          </c:tx>
          <c:spPr>
            <a:solidFill>
              <a:schemeClr val="accent2">
                <a:alpha val="88000"/>
              </a:schemeClr>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invertIfNegative val="0"/>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numCache>
            </c:numRef>
          </c:cat>
          <c:val>
            <c:numRef>
              <c:f>Foglio1!$C$3:$C$17</c:f>
              <c:numCache>
                <c:formatCode>0.00</c:formatCode>
                <c:ptCount val="15"/>
                <c:pt idx="0">
                  <c:v>12.3764</c:v>
                </c:pt>
                <c:pt idx="1">
                  <c:v>9.2124600000000001</c:v>
                </c:pt>
                <c:pt idx="2">
                  <c:v>6.2907500000000001</c:v>
                </c:pt>
                <c:pt idx="3">
                  <c:v>4.1170499999999999</c:v>
                </c:pt>
                <c:pt idx="4">
                  <c:v>4.7753500000000004</c:v>
                </c:pt>
                <c:pt idx="5">
                  <c:v>4.0272100000000002</c:v>
                </c:pt>
              </c:numCache>
            </c:numRef>
          </c:val>
          <c:extLst>
            <c:ext xmlns:c16="http://schemas.microsoft.com/office/drawing/2014/chart" uri="{C3380CC4-5D6E-409C-BE32-E72D297353CC}">
              <c16:uniqueId val="{00000001-14C8-436E-A73D-13C7120F7C79}"/>
            </c:ext>
          </c:extLst>
        </c:ser>
        <c:ser>
          <c:idx val="2"/>
          <c:order val="2"/>
          <c:tx>
            <c:strRef>
              <c:f>Foglio1!$D$1:$D$2</c:f>
              <c:strCache>
                <c:ptCount val="2"/>
                <c:pt idx="0">
                  <c:v>OMP</c:v>
                </c:pt>
                <c:pt idx="1">
                  <c:v>2000</c:v>
                </c:pt>
              </c:strCache>
            </c:strRef>
          </c:tx>
          <c:spPr>
            <a:solidFill>
              <a:schemeClr val="accent3">
                <a:alpha val="88000"/>
              </a:schemeClr>
            </a:solidFill>
            <a:ln>
              <a:solidFill>
                <a:schemeClr val="accent3">
                  <a:lumMod val="50000"/>
                </a:schemeClr>
              </a:solidFill>
            </a:ln>
            <a:effectLst/>
            <a:scene3d>
              <a:camera prst="orthographicFront"/>
              <a:lightRig rig="threePt" dir="t"/>
            </a:scene3d>
            <a:sp3d prstMaterial="flat">
              <a:contourClr>
                <a:schemeClr val="accent3">
                  <a:lumMod val="50000"/>
                </a:schemeClr>
              </a:contourClr>
            </a:sp3d>
          </c:spPr>
          <c:invertIfNegative val="0"/>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numCache>
            </c:numRef>
          </c:cat>
          <c:val>
            <c:numRef>
              <c:f>Foglio1!$D$3:$D$16</c:f>
              <c:numCache>
                <c:formatCode>0.0</c:formatCode>
                <c:ptCount val="14"/>
                <c:pt idx="0">
                  <c:v>119.1</c:v>
                </c:pt>
                <c:pt idx="1">
                  <c:v>79.900000000000006</c:v>
                </c:pt>
                <c:pt idx="2">
                  <c:v>46.4</c:v>
                </c:pt>
                <c:pt idx="3">
                  <c:v>33</c:v>
                </c:pt>
                <c:pt idx="4">
                  <c:v>28.8</c:v>
                </c:pt>
                <c:pt idx="5">
                  <c:v>26</c:v>
                </c:pt>
                <c:pt idx="6">
                  <c:v>24.3</c:v>
                </c:pt>
                <c:pt idx="7">
                  <c:v>22.3</c:v>
                </c:pt>
                <c:pt idx="8">
                  <c:v>20.7</c:v>
                </c:pt>
                <c:pt idx="9">
                  <c:v>19.5</c:v>
                </c:pt>
                <c:pt idx="10">
                  <c:v>18.2</c:v>
                </c:pt>
                <c:pt idx="11">
                  <c:v>19</c:v>
                </c:pt>
                <c:pt idx="12">
                  <c:v>19</c:v>
                </c:pt>
              </c:numCache>
            </c:numRef>
          </c:val>
          <c:extLst>
            <c:ext xmlns:c16="http://schemas.microsoft.com/office/drawing/2014/chart" uri="{C3380CC4-5D6E-409C-BE32-E72D297353CC}">
              <c16:uniqueId val="{00000002-14C8-436E-A73D-13C7120F7C79}"/>
            </c:ext>
          </c:extLst>
        </c:ser>
        <c:ser>
          <c:idx val="3"/>
          <c:order val="3"/>
          <c:tx>
            <c:strRef>
              <c:f>Foglio1!$E$1:$E$2</c:f>
              <c:strCache>
                <c:ptCount val="2"/>
                <c:pt idx="0">
                  <c:v>MPI</c:v>
                </c:pt>
                <c:pt idx="1">
                  <c:v>2000</c:v>
                </c:pt>
              </c:strCache>
            </c:strRef>
          </c:tx>
          <c:spPr>
            <a:solidFill>
              <a:schemeClr val="accent4">
                <a:alpha val="88000"/>
              </a:schemeClr>
            </a:solidFill>
            <a:ln>
              <a:solidFill>
                <a:schemeClr val="accent4">
                  <a:lumMod val="50000"/>
                </a:schemeClr>
              </a:solidFill>
            </a:ln>
            <a:effectLst/>
            <a:scene3d>
              <a:camera prst="orthographicFront"/>
              <a:lightRig rig="threePt" dir="t"/>
            </a:scene3d>
            <a:sp3d prstMaterial="flat">
              <a:contourClr>
                <a:schemeClr val="accent4">
                  <a:lumMod val="50000"/>
                </a:schemeClr>
              </a:contourClr>
            </a:sp3d>
          </c:spPr>
          <c:invertIfNegative val="0"/>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numCache>
            </c:numRef>
          </c:cat>
          <c:val>
            <c:numRef>
              <c:f>Foglio1!$E$3:$E$16</c:f>
              <c:numCache>
                <c:formatCode>0.00</c:formatCode>
                <c:ptCount val="14"/>
                <c:pt idx="0">
                  <c:v>48.238999999999997</c:v>
                </c:pt>
                <c:pt idx="1">
                  <c:v>38.143500000000003</c:v>
                </c:pt>
                <c:pt idx="2">
                  <c:v>23.334499999999998</c:v>
                </c:pt>
                <c:pt idx="3">
                  <c:v>16.750900000000001</c:v>
                </c:pt>
                <c:pt idx="4">
                  <c:v>18.096299999999999</c:v>
                </c:pt>
                <c:pt idx="5">
                  <c:v>16.612400000000001</c:v>
                </c:pt>
              </c:numCache>
            </c:numRef>
          </c:val>
          <c:extLst>
            <c:ext xmlns:c16="http://schemas.microsoft.com/office/drawing/2014/chart" uri="{C3380CC4-5D6E-409C-BE32-E72D297353CC}">
              <c16:uniqueId val="{00000003-14C8-436E-A73D-13C7120F7C79}"/>
            </c:ext>
          </c:extLst>
        </c:ser>
        <c:ser>
          <c:idx val="4"/>
          <c:order val="4"/>
          <c:tx>
            <c:strRef>
              <c:f>Foglio1!$F$1:$F$2</c:f>
              <c:strCache>
                <c:ptCount val="2"/>
                <c:pt idx="0">
                  <c:v>OMP</c:v>
                </c:pt>
                <c:pt idx="1">
                  <c:v>3000</c:v>
                </c:pt>
              </c:strCache>
            </c:strRef>
          </c:tx>
          <c:spPr>
            <a:solidFill>
              <a:schemeClr val="accent5">
                <a:alpha val="88000"/>
              </a:schemeClr>
            </a:solidFill>
            <a:ln>
              <a:solidFill>
                <a:schemeClr val="accent5">
                  <a:lumMod val="50000"/>
                </a:schemeClr>
              </a:solidFill>
            </a:ln>
            <a:effectLst/>
            <a:scene3d>
              <a:camera prst="orthographicFront"/>
              <a:lightRig rig="threePt" dir="t"/>
            </a:scene3d>
            <a:sp3d prstMaterial="flat">
              <a:contourClr>
                <a:schemeClr val="accent5">
                  <a:lumMod val="50000"/>
                </a:schemeClr>
              </a:contourClr>
            </a:sp3d>
          </c:spPr>
          <c:invertIfNegative val="0"/>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numCache>
            </c:numRef>
          </c:cat>
          <c:val>
            <c:numRef>
              <c:f>Foglio1!$F$3:$F$16</c:f>
              <c:numCache>
                <c:formatCode>0.0</c:formatCode>
                <c:ptCount val="14"/>
                <c:pt idx="0">
                  <c:v>268</c:v>
                </c:pt>
                <c:pt idx="1">
                  <c:v>169.6</c:v>
                </c:pt>
                <c:pt idx="2">
                  <c:v>105.4</c:v>
                </c:pt>
                <c:pt idx="3">
                  <c:v>74.5</c:v>
                </c:pt>
                <c:pt idx="4">
                  <c:v>65</c:v>
                </c:pt>
                <c:pt idx="5">
                  <c:v>58.6</c:v>
                </c:pt>
                <c:pt idx="6">
                  <c:v>56.3</c:v>
                </c:pt>
                <c:pt idx="7">
                  <c:v>52.7</c:v>
                </c:pt>
                <c:pt idx="8">
                  <c:v>49</c:v>
                </c:pt>
                <c:pt idx="9">
                  <c:v>46</c:v>
                </c:pt>
                <c:pt idx="10">
                  <c:v>42.6</c:v>
                </c:pt>
                <c:pt idx="11">
                  <c:v>42.7</c:v>
                </c:pt>
                <c:pt idx="12">
                  <c:v>42.1</c:v>
                </c:pt>
              </c:numCache>
            </c:numRef>
          </c:val>
          <c:extLst>
            <c:ext xmlns:c16="http://schemas.microsoft.com/office/drawing/2014/chart" uri="{C3380CC4-5D6E-409C-BE32-E72D297353CC}">
              <c16:uniqueId val="{00000004-14C8-436E-A73D-13C7120F7C79}"/>
            </c:ext>
          </c:extLst>
        </c:ser>
        <c:ser>
          <c:idx val="5"/>
          <c:order val="5"/>
          <c:tx>
            <c:strRef>
              <c:f>Foglio1!$G$1:$G$2</c:f>
              <c:strCache>
                <c:ptCount val="2"/>
                <c:pt idx="0">
                  <c:v>MPI</c:v>
                </c:pt>
                <c:pt idx="1">
                  <c:v>3000</c:v>
                </c:pt>
              </c:strCache>
            </c:strRef>
          </c:tx>
          <c:spPr>
            <a:solidFill>
              <a:schemeClr val="accent6">
                <a:alpha val="88000"/>
              </a:schemeClr>
            </a:solidFill>
            <a:ln>
              <a:solidFill>
                <a:schemeClr val="accent6">
                  <a:lumMod val="50000"/>
                </a:schemeClr>
              </a:solidFill>
            </a:ln>
            <a:effectLst/>
            <a:scene3d>
              <a:camera prst="orthographicFront"/>
              <a:lightRig rig="threePt" dir="t"/>
            </a:scene3d>
            <a:sp3d prstMaterial="flat">
              <a:contourClr>
                <a:schemeClr val="accent6">
                  <a:lumMod val="50000"/>
                </a:schemeClr>
              </a:contourClr>
            </a:sp3d>
          </c:spPr>
          <c:invertIfNegative val="0"/>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numCache>
            </c:numRef>
          </c:cat>
          <c:val>
            <c:numRef>
              <c:f>Foglio1!$G$3:$G$16</c:f>
              <c:numCache>
                <c:formatCode>0.00</c:formatCode>
                <c:ptCount val="14"/>
                <c:pt idx="0">
                  <c:v>110.274</c:v>
                </c:pt>
                <c:pt idx="1">
                  <c:v>87.228099999999998</c:v>
                </c:pt>
                <c:pt idx="2">
                  <c:v>54.952199999999998</c:v>
                </c:pt>
                <c:pt idx="3">
                  <c:v>43.291800000000002</c:v>
                </c:pt>
                <c:pt idx="4">
                  <c:v>40.726100000000002</c:v>
                </c:pt>
                <c:pt idx="5">
                  <c:v>37.440899999999999</c:v>
                </c:pt>
              </c:numCache>
            </c:numRef>
          </c:val>
          <c:extLst>
            <c:ext xmlns:c16="http://schemas.microsoft.com/office/drawing/2014/chart" uri="{C3380CC4-5D6E-409C-BE32-E72D297353CC}">
              <c16:uniqueId val="{00000005-14C8-436E-A73D-13C7120F7C79}"/>
            </c:ext>
          </c:extLst>
        </c:ser>
        <c:dLbls>
          <c:showLegendKey val="0"/>
          <c:showVal val="0"/>
          <c:showCatName val="0"/>
          <c:showSerName val="0"/>
          <c:showPercent val="0"/>
          <c:showBubbleSize val="0"/>
        </c:dLbls>
        <c:gapWidth val="84"/>
        <c:gapDepth val="53"/>
        <c:shape val="box"/>
        <c:axId val="1837018991"/>
        <c:axId val="1837019407"/>
        <c:axId val="1972577215"/>
      </c:bar3DChart>
      <c:catAx>
        <c:axId val="1837018991"/>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it-IT"/>
          </a:p>
        </c:txPr>
        <c:crossAx val="1837019407"/>
        <c:crosses val="autoZero"/>
        <c:auto val="1"/>
        <c:lblAlgn val="ctr"/>
        <c:lblOffset val="100"/>
        <c:noMultiLvlLbl val="0"/>
      </c:catAx>
      <c:valAx>
        <c:axId val="1837019407"/>
        <c:scaling>
          <c:orientation val="minMax"/>
        </c:scaling>
        <c:delete val="1"/>
        <c:axPos val="l"/>
        <c:numFmt formatCode="0.0" sourceLinked="1"/>
        <c:majorTickMark val="out"/>
        <c:minorTickMark val="none"/>
        <c:tickLblPos val="nextTo"/>
        <c:crossAx val="1837018991"/>
        <c:crosses val="autoZero"/>
        <c:crossBetween val="between"/>
      </c:valAx>
      <c:serAx>
        <c:axId val="1972577215"/>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it-IT"/>
          </a:p>
        </c:txPr>
        <c:crossAx val="1837019407"/>
        <c:crosses val="autoZero"/>
      </c:serAx>
      <c:dTable>
        <c:showHorzBorder val="1"/>
        <c:showVertBorder val="1"/>
        <c:showOutline val="1"/>
        <c:showKeys val="1"/>
        <c:spPr>
          <a:noFill/>
          <a:ln w="9525">
            <a:solidFill>
              <a:schemeClr val="dk1">
                <a:lumMod val="50000"/>
                <a:lumOff val="50000"/>
              </a:schemeClr>
            </a:solidFill>
          </a:ln>
          <a:effectLst/>
        </c:spPr>
        <c:txPr>
          <a:bodyPr rot="0" spcFirstLastPara="1" vertOverflow="ellipsis" vert="horz" wrap="square" anchor="ctr" anchorCtr="1"/>
          <a:lstStyle/>
          <a:p>
            <a:pPr rtl="0">
              <a:defRPr sz="900" b="0" i="0" u="none" strike="noStrike" kern="1200" baseline="0">
                <a:solidFill>
                  <a:schemeClr val="lt1">
                    <a:lumMod val="75000"/>
                  </a:schemeClr>
                </a:solidFill>
                <a:latin typeface="+mn-lt"/>
                <a:ea typeface="+mn-ea"/>
                <a:cs typeface="+mn-cs"/>
              </a:defRPr>
            </a:pPr>
            <a:endParaRPr lang="it-IT"/>
          </a:p>
        </c:txPr>
      </c:dTable>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6350" cap="flat" cmpd="sng" algn="ctr">
      <a:solidFill>
        <a:schemeClr val="dk1">
          <a:tint val="75000"/>
        </a:schemeClr>
      </a:solidFill>
      <a:round/>
    </a:ln>
    <a:effectLst/>
  </c:spPr>
  <c:txPr>
    <a:bodyPr/>
    <a:lstStyle/>
    <a:p>
      <a:pPr>
        <a:defRPr/>
      </a:pPr>
      <a:endParaRPr lang="it-I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r>
              <a:rPr lang="en-US"/>
              <a:t>Mpi vs OpenMP</a:t>
            </a:r>
          </a:p>
        </c:rich>
      </c:tx>
      <c:overlay val="0"/>
      <c:spPr>
        <a:noFill/>
        <a:ln>
          <a:noFill/>
        </a:ln>
        <a:effectLst/>
      </c:spPr>
      <c:txPr>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endParaRPr lang="it-IT"/>
        </a:p>
      </c:txPr>
    </c:title>
    <c:autoTitleDeleted val="0"/>
    <c:view3D>
      <c:rotX val="30"/>
      <c:rotY val="3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Foglio1!$B$1:$B$2</c:f>
              <c:strCache>
                <c:ptCount val="2"/>
                <c:pt idx="0">
                  <c:v>OMP</c:v>
                </c:pt>
                <c:pt idx="1">
                  <c:v>1000</c:v>
                </c:pt>
              </c:strCache>
            </c:strRef>
          </c:tx>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invertIfNegative val="0"/>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numCache>
            </c:numRef>
          </c:cat>
          <c:val>
            <c:numRef>
              <c:f>Foglio1!$B$3:$B$16</c:f>
              <c:numCache>
                <c:formatCode>0.0</c:formatCode>
                <c:ptCount val="14"/>
                <c:pt idx="0">
                  <c:v>29.965699999999998</c:v>
                </c:pt>
                <c:pt idx="1">
                  <c:v>18.856999999999999</c:v>
                </c:pt>
                <c:pt idx="2">
                  <c:v>11.8</c:v>
                </c:pt>
                <c:pt idx="3">
                  <c:v>8.3000000000000007</c:v>
                </c:pt>
                <c:pt idx="4">
                  <c:v>7</c:v>
                </c:pt>
                <c:pt idx="5">
                  <c:v>6.5</c:v>
                </c:pt>
                <c:pt idx="6">
                  <c:v>5.8</c:v>
                </c:pt>
                <c:pt idx="7">
                  <c:v>5.5</c:v>
                </c:pt>
                <c:pt idx="8">
                  <c:v>5.0999999999999996</c:v>
                </c:pt>
                <c:pt idx="9">
                  <c:v>4.7</c:v>
                </c:pt>
                <c:pt idx="10">
                  <c:v>4.5</c:v>
                </c:pt>
                <c:pt idx="11">
                  <c:v>4.9000000000000004</c:v>
                </c:pt>
                <c:pt idx="12">
                  <c:v>5</c:v>
                </c:pt>
              </c:numCache>
            </c:numRef>
          </c:val>
          <c:extLst>
            <c:ext xmlns:c16="http://schemas.microsoft.com/office/drawing/2014/chart" uri="{C3380CC4-5D6E-409C-BE32-E72D297353CC}">
              <c16:uniqueId val="{00000000-9F7E-4AB1-9D89-0077CC3F4851}"/>
            </c:ext>
          </c:extLst>
        </c:ser>
        <c:ser>
          <c:idx val="1"/>
          <c:order val="1"/>
          <c:tx>
            <c:strRef>
              <c:f>Foglio1!$C$1:$C$2</c:f>
              <c:strCache>
                <c:ptCount val="2"/>
                <c:pt idx="0">
                  <c:v>MPI</c:v>
                </c:pt>
                <c:pt idx="1">
                  <c:v>1000</c:v>
                </c:pt>
              </c:strCache>
            </c:strRef>
          </c:tx>
          <c:spPr>
            <a:solidFill>
              <a:schemeClr val="accent2">
                <a:alpha val="88000"/>
              </a:schemeClr>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invertIfNegative val="0"/>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numCache>
            </c:numRef>
          </c:cat>
          <c:val>
            <c:numRef>
              <c:f>Foglio1!$C$3:$C$17</c:f>
              <c:numCache>
                <c:formatCode>0.00</c:formatCode>
                <c:ptCount val="15"/>
                <c:pt idx="0">
                  <c:v>12.3764</c:v>
                </c:pt>
                <c:pt idx="1">
                  <c:v>9.2124600000000001</c:v>
                </c:pt>
                <c:pt idx="2">
                  <c:v>6.2907500000000001</c:v>
                </c:pt>
                <c:pt idx="3">
                  <c:v>4.1170499999999999</c:v>
                </c:pt>
                <c:pt idx="4">
                  <c:v>4.7753500000000004</c:v>
                </c:pt>
                <c:pt idx="5">
                  <c:v>4.0272100000000002</c:v>
                </c:pt>
              </c:numCache>
            </c:numRef>
          </c:val>
          <c:extLst>
            <c:ext xmlns:c16="http://schemas.microsoft.com/office/drawing/2014/chart" uri="{C3380CC4-5D6E-409C-BE32-E72D297353CC}">
              <c16:uniqueId val="{00000001-9F7E-4AB1-9D89-0077CC3F4851}"/>
            </c:ext>
          </c:extLst>
        </c:ser>
        <c:ser>
          <c:idx val="2"/>
          <c:order val="2"/>
          <c:tx>
            <c:strRef>
              <c:f>Foglio1!$D$1:$D$2</c:f>
              <c:strCache>
                <c:ptCount val="2"/>
                <c:pt idx="0">
                  <c:v>OMP</c:v>
                </c:pt>
                <c:pt idx="1">
                  <c:v>2000</c:v>
                </c:pt>
              </c:strCache>
            </c:strRef>
          </c:tx>
          <c:spPr>
            <a:solidFill>
              <a:schemeClr val="accent3">
                <a:alpha val="88000"/>
              </a:schemeClr>
            </a:solidFill>
            <a:ln>
              <a:solidFill>
                <a:schemeClr val="accent3">
                  <a:lumMod val="50000"/>
                </a:schemeClr>
              </a:solidFill>
            </a:ln>
            <a:effectLst/>
            <a:scene3d>
              <a:camera prst="orthographicFront"/>
              <a:lightRig rig="threePt" dir="t"/>
            </a:scene3d>
            <a:sp3d prstMaterial="flat">
              <a:contourClr>
                <a:schemeClr val="accent3">
                  <a:lumMod val="50000"/>
                </a:schemeClr>
              </a:contourClr>
            </a:sp3d>
          </c:spPr>
          <c:invertIfNegative val="0"/>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numCache>
            </c:numRef>
          </c:cat>
          <c:val>
            <c:numRef>
              <c:f>Foglio1!$D$3:$D$16</c:f>
              <c:numCache>
                <c:formatCode>0.0</c:formatCode>
                <c:ptCount val="14"/>
                <c:pt idx="0">
                  <c:v>119.1</c:v>
                </c:pt>
                <c:pt idx="1">
                  <c:v>79.900000000000006</c:v>
                </c:pt>
                <c:pt idx="2">
                  <c:v>46.4</c:v>
                </c:pt>
                <c:pt idx="3">
                  <c:v>33</c:v>
                </c:pt>
                <c:pt idx="4">
                  <c:v>28.8</c:v>
                </c:pt>
                <c:pt idx="5">
                  <c:v>26</c:v>
                </c:pt>
                <c:pt idx="6">
                  <c:v>24.3</c:v>
                </c:pt>
                <c:pt idx="7">
                  <c:v>22.3</c:v>
                </c:pt>
                <c:pt idx="8">
                  <c:v>20.7</c:v>
                </c:pt>
                <c:pt idx="9">
                  <c:v>19.5</c:v>
                </c:pt>
                <c:pt idx="10">
                  <c:v>18.2</c:v>
                </c:pt>
                <c:pt idx="11">
                  <c:v>19</c:v>
                </c:pt>
                <c:pt idx="12">
                  <c:v>19</c:v>
                </c:pt>
              </c:numCache>
            </c:numRef>
          </c:val>
          <c:extLst>
            <c:ext xmlns:c16="http://schemas.microsoft.com/office/drawing/2014/chart" uri="{C3380CC4-5D6E-409C-BE32-E72D297353CC}">
              <c16:uniqueId val="{00000002-9F7E-4AB1-9D89-0077CC3F4851}"/>
            </c:ext>
          </c:extLst>
        </c:ser>
        <c:ser>
          <c:idx val="3"/>
          <c:order val="3"/>
          <c:tx>
            <c:strRef>
              <c:f>Foglio1!$E$1:$E$2</c:f>
              <c:strCache>
                <c:ptCount val="2"/>
                <c:pt idx="0">
                  <c:v>MPI</c:v>
                </c:pt>
                <c:pt idx="1">
                  <c:v>2000</c:v>
                </c:pt>
              </c:strCache>
            </c:strRef>
          </c:tx>
          <c:spPr>
            <a:solidFill>
              <a:schemeClr val="accent4">
                <a:alpha val="88000"/>
              </a:schemeClr>
            </a:solidFill>
            <a:ln>
              <a:solidFill>
                <a:schemeClr val="accent4">
                  <a:lumMod val="50000"/>
                </a:schemeClr>
              </a:solidFill>
            </a:ln>
            <a:effectLst/>
            <a:scene3d>
              <a:camera prst="orthographicFront"/>
              <a:lightRig rig="threePt" dir="t"/>
            </a:scene3d>
            <a:sp3d prstMaterial="flat">
              <a:contourClr>
                <a:schemeClr val="accent4">
                  <a:lumMod val="50000"/>
                </a:schemeClr>
              </a:contourClr>
            </a:sp3d>
          </c:spPr>
          <c:invertIfNegative val="0"/>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numCache>
            </c:numRef>
          </c:cat>
          <c:val>
            <c:numRef>
              <c:f>Foglio1!$E$3:$E$16</c:f>
              <c:numCache>
                <c:formatCode>0.00</c:formatCode>
                <c:ptCount val="14"/>
                <c:pt idx="0">
                  <c:v>48.238999999999997</c:v>
                </c:pt>
                <c:pt idx="1">
                  <c:v>38.143500000000003</c:v>
                </c:pt>
                <c:pt idx="2">
                  <c:v>23.334499999999998</c:v>
                </c:pt>
                <c:pt idx="3">
                  <c:v>16.750900000000001</c:v>
                </c:pt>
                <c:pt idx="4">
                  <c:v>18.096299999999999</c:v>
                </c:pt>
                <c:pt idx="5">
                  <c:v>16.612400000000001</c:v>
                </c:pt>
              </c:numCache>
            </c:numRef>
          </c:val>
          <c:extLst>
            <c:ext xmlns:c16="http://schemas.microsoft.com/office/drawing/2014/chart" uri="{C3380CC4-5D6E-409C-BE32-E72D297353CC}">
              <c16:uniqueId val="{00000003-9F7E-4AB1-9D89-0077CC3F4851}"/>
            </c:ext>
          </c:extLst>
        </c:ser>
        <c:ser>
          <c:idx val="4"/>
          <c:order val="4"/>
          <c:tx>
            <c:strRef>
              <c:f>Foglio1!$F$1:$F$2</c:f>
              <c:strCache>
                <c:ptCount val="2"/>
                <c:pt idx="0">
                  <c:v>OMP</c:v>
                </c:pt>
                <c:pt idx="1">
                  <c:v>3000</c:v>
                </c:pt>
              </c:strCache>
            </c:strRef>
          </c:tx>
          <c:spPr>
            <a:solidFill>
              <a:schemeClr val="accent5">
                <a:alpha val="88000"/>
              </a:schemeClr>
            </a:solidFill>
            <a:ln>
              <a:solidFill>
                <a:schemeClr val="accent5">
                  <a:lumMod val="50000"/>
                </a:schemeClr>
              </a:solidFill>
            </a:ln>
            <a:effectLst/>
            <a:scene3d>
              <a:camera prst="orthographicFront"/>
              <a:lightRig rig="threePt" dir="t"/>
            </a:scene3d>
            <a:sp3d prstMaterial="flat">
              <a:contourClr>
                <a:schemeClr val="accent5">
                  <a:lumMod val="50000"/>
                </a:schemeClr>
              </a:contourClr>
            </a:sp3d>
          </c:spPr>
          <c:invertIfNegative val="0"/>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numCache>
            </c:numRef>
          </c:cat>
          <c:val>
            <c:numRef>
              <c:f>Foglio1!$F$3:$F$16</c:f>
              <c:numCache>
                <c:formatCode>0.0</c:formatCode>
                <c:ptCount val="14"/>
                <c:pt idx="0">
                  <c:v>268</c:v>
                </c:pt>
                <c:pt idx="1">
                  <c:v>169.6</c:v>
                </c:pt>
                <c:pt idx="2">
                  <c:v>105.4</c:v>
                </c:pt>
                <c:pt idx="3">
                  <c:v>74.5</c:v>
                </c:pt>
                <c:pt idx="4">
                  <c:v>65</c:v>
                </c:pt>
                <c:pt idx="5">
                  <c:v>58.6</c:v>
                </c:pt>
                <c:pt idx="6">
                  <c:v>56.3</c:v>
                </c:pt>
                <c:pt idx="7">
                  <c:v>52.7</c:v>
                </c:pt>
                <c:pt idx="8">
                  <c:v>49</c:v>
                </c:pt>
                <c:pt idx="9">
                  <c:v>46</c:v>
                </c:pt>
                <c:pt idx="10">
                  <c:v>42.6</c:v>
                </c:pt>
                <c:pt idx="11">
                  <c:v>42.7</c:v>
                </c:pt>
                <c:pt idx="12">
                  <c:v>42.1</c:v>
                </c:pt>
              </c:numCache>
            </c:numRef>
          </c:val>
          <c:extLst>
            <c:ext xmlns:c16="http://schemas.microsoft.com/office/drawing/2014/chart" uri="{C3380CC4-5D6E-409C-BE32-E72D297353CC}">
              <c16:uniqueId val="{00000004-9F7E-4AB1-9D89-0077CC3F4851}"/>
            </c:ext>
          </c:extLst>
        </c:ser>
        <c:ser>
          <c:idx val="5"/>
          <c:order val="5"/>
          <c:tx>
            <c:strRef>
              <c:f>Foglio1!$G$1:$G$2</c:f>
              <c:strCache>
                <c:ptCount val="2"/>
                <c:pt idx="0">
                  <c:v>MPI</c:v>
                </c:pt>
                <c:pt idx="1">
                  <c:v>3000</c:v>
                </c:pt>
              </c:strCache>
            </c:strRef>
          </c:tx>
          <c:spPr>
            <a:solidFill>
              <a:schemeClr val="accent6">
                <a:alpha val="88000"/>
              </a:schemeClr>
            </a:solidFill>
            <a:ln>
              <a:solidFill>
                <a:schemeClr val="accent6">
                  <a:lumMod val="50000"/>
                </a:schemeClr>
              </a:solidFill>
            </a:ln>
            <a:effectLst/>
            <a:scene3d>
              <a:camera prst="orthographicFront"/>
              <a:lightRig rig="threePt" dir="t"/>
            </a:scene3d>
            <a:sp3d prstMaterial="flat">
              <a:contourClr>
                <a:schemeClr val="accent6">
                  <a:lumMod val="50000"/>
                </a:schemeClr>
              </a:contourClr>
            </a:sp3d>
          </c:spPr>
          <c:invertIfNegative val="0"/>
          <c:cat>
            <c:numRef>
              <c:f>Foglio1!$A$3:$A$16</c:f>
              <c:numCache>
                <c:formatCode>General</c:formatCode>
                <c:ptCount val="14"/>
                <c:pt idx="0">
                  <c:v>1</c:v>
                </c:pt>
                <c:pt idx="1">
                  <c:v>2</c:v>
                </c:pt>
                <c:pt idx="2">
                  <c:v>4</c:v>
                </c:pt>
                <c:pt idx="3">
                  <c:v>6</c:v>
                </c:pt>
                <c:pt idx="4">
                  <c:v>8</c:v>
                </c:pt>
                <c:pt idx="5">
                  <c:v>10</c:v>
                </c:pt>
                <c:pt idx="6">
                  <c:v>12</c:v>
                </c:pt>
                <c:pt idx="7">
                  <c:v>14</c:v>
                </c:pt>
                <c:pt idx="8">
                  <c:v>16</c:v>
                </c:pt>
                <c:pt idx="9">
                  <c:v>18</c:v>
                </c:pt>
                <c:pt idx="10">
                  <c:v>20</c:v>
                </c:pt>
                <c:pt idx="11">
                  <c:v>22</c:v>
                </c:pt>
                <c:pt idx="12">
                  <c:v>24</c:v>
                </c:pt>
              </c:numCache>
            </c:numRef>
          </c:cat>
          <c:val>
            <c:numRef>
              <c:f>Foglio1!$G$3:$G$16</c:f>
              <c:numCache>
                <c:formatCode>0.00</c:formatCode>
                <c:ptCount val="14"/>
                <c:pt idx="0">
                  <c:v>110.274</c:v>
                </c:pt>
                <c:pt idx="1">
                  <c:v>87.228099999999998</c:v>
                </c:pt>
                <c:pt idx="2">
                  <c:v>54.952199999999998</c:v>
                </c:pt>
                <c:pt idx="3">
                  <c:v>43.291800000000002</c:v>
                </c:pt>
                <c:pt idx="4">
                  <c:v>40.726100000000002</c:v>
                </c:pt>
                <c:pt idx="5">
                  <c:v>37.440899999999999</c:v>
                </c:pt>
              </c:numCache>
            </c:numRef>
          </c:val>
          <c:extLst>
            <c:ext xmlns:c16="http://schemas.microsoft.com/office/drawing/2014/chart" uri="{C3380CC4-5D6E-409C-BE32-E72D297353CC}">
              <c16:uniqueId val="{00000005-9F7E-4AB1-9D89-0077CC3F4851}"/>
            </c:ext>
          </c:extLst>
        </c:ser>
        <c:dLbls>
          <c:showLegendKey val="0"/>
          <c:showVal val="0"/>
          <c:showCatName val="0"/>
          <c:showSerName val="0"/>
          <c:showPercent val="0"/>
          <c:showBubbleSize val="0"/>
        </c:dLbls>
        <c:gapWidth val="150"/>
        <c:shape val="box"/>
        <c:axId val="1837018991"/>
        <c:axId val="1837019407"/>
        <c:axId val="1972577215"/>
      </c:bar3DChart>
      <c:catAx>
        <c:axId val="1837018991"/>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it-IT"/>
          </a:p>
        </c:txPr>
        <c:crossAx val="1837019407"/>
        <c:crosses val="autoZero"/>
        <c:auto val="1"/>
        <c:lblAlgn val="ctr"/>
        <c:lblOffset val="100"/>
        <c:noMultiLvlLbl val="0"/>
      </c:catAx>
      <c:valAx>
        <c:axId val="1837019407"/>
        <c:scaling>
          <c:orientation val="minMax"/>
        </c:scaling>
        <c:delete val="0"/>
        <c:axPos val="l"/>
        <c:majorGridlines>
          <c:spPr>
            <a:ln w="9525">
              <a:solidFill>
                <a:schemeClr val="lt1">
                  <a:lumMod val="50000"/>
                </a:schemeClr>
              </a:solidFill>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it-IT"/>
          </a:p>
        </c:txPr>
        <c:crossAx val="1837018991"/>
        <c:crosses val="autoZero"/>
        <c:crossBetween val="between"/>
      </c:valAx>
      <c:serAx>
        <c:axId val="1972577215"/>
        <c:scaling>
          <c:orientation val="minMax"/>
        </c:scaling>
        <c:delete val="1"/>
        <c:axPos val="b"/>
        <c:majorTickMark val="none"/>
        <c:minorTickMark val="none"/>
        <c:tickLblPos val="nextTo"/>
        <c:crossAx val="1837019407"/>
        <c:crosses val="autoZero"/>
      </c:ser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6350" cap="flat" cmpd="sng" algn="ctr">
      <a:solidFill>
        <a:schemeClr val="dk1">
          <a:tint val="75000"/>
        </a:schemeClr>
      </a:solidFill>
      <a:round/>
    </a:ln>
    <a:effectLst/>
  </c:spPr>
  <c:txPr>
    <a:bodyPr/>
    <a:lstStyle/>
    <a:p>
      <a:pPr>
        <a:defRPr/>
      </a:pPr>
      <a:endParaRPr lang="it-IT"/>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0"/>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cene3d>
          <a:camera prst="orthographicFront"/>
          <a:lightRig rig="threePt" dir="t"/>
        </a:scene3d>
        <a:sp3d/>
      </c:spPr>
    </c:backWall>
    <c:plotArea>
      <c:layout/>
      <c:bar3DChart>
        <c:barDir val="col"/>
        <c:grouping val="stacked"/>
        <c:varyColors val="0"/>
        <c:ser>
          <c:idx val="0"/>
          <c:order val="0"/>
          <c:tx>
            <c:strRef>
              <c:f>Foglio1!$I$3</c:f>
              <c:strCache>
                <c:ptCount val="1"/>
                <c:pt idx="0">
                  <c:v>Calculations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multiLvlStrRef>
              <c:f>Foglio1!$J$1:$R$2</c:f>
              <c:multiLvlStrCache>
                <c:ptCount val="9"/>
                <c:lvl>
                  <c:pt idx="0">
                    <c:v>1000</c:v>
                  </c:pt>
                  <c:pt idx="1">
                    <c:v>1000</c:v>
                  </c:pt>
                  <c:pt idx="2">
                    <c:v>1000</c:v>
                  </c:pt>
                  <c:pt idx="3">
                    <c:v>2000</c:v>
                  </c:pt>
                  <c:pt idx="4">
                    <c:v>2000</c:v>
                  </c:pt>
                  <c:pt idx="5">
                    <c:v>2000</c:v>
                  </c:pt>
                  <c:pt idx="6">
                    <c:v>3000</c:v>
                  </c:pt>
                  <c:pt idx="7">
                    <c:v>3000</c:v>
                  </c:pt>
                  <c:pt idx="8">
                    <c:v>3000</c:v>
                  </c:pt>
                </c:lvl>
                <c:lvl>
                  <c:pt idx="0">
                    <c:v>OMP</c:v>
                  </c:pt>
                  <c:pt idx="1">
                    <c:v>MPI</c:v>
                  </c:pt>
                  <c:pt idx="2">
                    <c:v>CUDA</c:v>
                  </c:pt>
                  <c:pt idx="3">
                    <c:v>OMP</c:v>
                  </c:pt>
                  <c:pt idx="4">
                    <c:v>MPI</c:v>
                  </c:pt>
                  <c:pt idx="5">
                    <c:v>CUDA</c:v>
                  </c:pt>
                  <c:pt idx="6">
                    <c:v>OMP</c:v>
                  </c:pt>
                  <c:pt idx="7">
                    <c:v>MPI</c:v>
                  </c:pt>
                  <c:pt idx="8">
                    <c:v>CUDA</c:v>
                  </c:pt>
                </c:lvl>
              </c:multiLvlStrCache>
            </c:multiLvlStrRef>
          </c:cat>
          <c:val>
            <c:numRef>
              <c:f>Foglio1!$J$3:$R$3</c:f>
              <c:numCache>
                <c:formatCode>0.00</c:formatCode>
                <c:ptCount val="9"/>
                <c:pt idx="0">
                  <c:v>4.26</c:v>
                </c:pt>
                <c:pt idx="1">
                  <c:v>3.9</c:v>
                </c:pt>
                <c:pt idx="2">
                  <c:v>1.38</c:v>
                </c:pt>
                <c:pt idx="3">
                  <c:v>16.89</c:v>
                </c:pt>
                <c:pt idx="4">
                  <c:v>15.27</c:v>
                </c:pt>
                <c:pt idx="5">
                  <c:v>5.13</c:v>
                </c:pt>
                <c:pt idx="6">
                  <c:v>39.450000000000003</c:v>
                </c:pt>
                <c:pt idx="7">
                  <c:v>35.15</c:v>
                </c:pt>
                <c:pt idx="8">
                  <c:v>11.37</c:v>
                </c:pt>
              </c:numCache>
            </c:numRef>
          </c:val>
          <c:extLst>
            <c:ext xmlns:c16="http://schemas.microsoft.com/office/drawing/2014/chart" uri="{C3380CC4-5D6E-409C-BE32-E72D297353CC}">
              <c16:uniqueId val="{00000000-E99C-4B8E-B107-0B9943143961}"/>
            </c:ext>
          </c:extLst>
        </c:ser>
        <c:ser>
          <c:idx val="1"/>
          <c:order val="1"/>
          <c:tx>
            <c:strRef>
              <c:f>Foglio1!$I$4</c:f>
              <c:strCache>
                <c:ptCount val="1"/>
                <c:pt idx="0">
                  <c:v>Writing</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prstMaterial="powder"/>
          </c:spPr>
          <c:invertIfNegative val="0"/>
          <c:cat>
            <c:multiLvlStrRef>
              <c:f>Foglio1!$J$1:$R$2</c:f>
              <c:multiLvlStrCache>
                <c:ptCount val="9"/>
                <c:lvl>
                  <c:pt idx="0">
                    <c:v>1000</c:v>
                  </c:pt>
                  <c:pt idx="1">
                    <c:v>1000</c:v>
                  </c:pt>
                  <c:pt idx="2">
                    <c:v>1000</c:v>
                  </c:pt>
                  <c:pt idx="3">
                    <c:v>2000</c:v>
                  </c:pt>
                  <c:pt idx="4">
                    <c:v>2000</c:v>
                  </c:pt>
                  <c:pt idx="5">
                    <c:v>2000</c:v>
                  </c:pt>
                  <c:pt idx="6">
                    <c:v>3000</c:v>
                  </c:pt>
                  <c:pt idx="7">
                    <c:v>3000</c:v>
                  </c:pt>
                  <c:pt idx="8">
                    <c:v>3000</c:v>
                  </c:pt>
                </c:lvl>
                <c:lvl>
                  <c:pt idx="0">
                    <c:v>OMP</c:v>
                  </c:pt>
                  <c:pt idx="1">
                    <c:v>MPI</c:v>
                  </c:pt>
                  <c:pt idx="2">
                    <c:v>CUDA</c:v>
                  </c:pt>
                  <c:pt idx="3">
                    <c:v>OMP</c:v>
                  </c:pt>
                  <c:pt idx="4">
                    <c:v>MPI</c:v>
                  </c:pt>
                  <c:pt idx="5">
                    <c:v>CUDA</c:v>
                  </c:pt>
                  <c:pt idx="6">
                    <c:v>OMP</c:v>
                  </c:pt>
                  <c:pt idx="7">
                    <c:v>MPI</c:v>
                  </c:pt>
                  <c:pt idx="8">
                    <c:v>CUDA</c:v>
                  </c:pt>
                </c:lvl>
              </c:multiLvlStrCache>
            </c:multiLvlStrRef>
          </c:cat>
          <c:val>
            <c:numRef>
              <c:f>Foglio1!$J$4:$R$4</c:f>
              <c:numCache>
                <c:formatCode>0.00</c:formatCode>
                <c:ptCount val="9"/>
                <c:pt idx="0">
                  <c:v>0.35</c:v>
                </c:pt>
                <c:pt idx="1">
                  <c:v>0.02</c:v>
                </c:pt>
                <c:pt idx="2">
                  <c:v>12.8</c:v>
                </c:pt>
                <c:pt idx="3">
                  <c:v>0.25</c:v>
                </c:pt>
                <c:pt idx="4">
                  <c:v>3.3000000000000002E-2</c:v>
                </c:pt>
                <c:pt idx="5">
                  <c:v>29.5</c:v>
                </c:pt>
                <c:pt idx="6">
                  <c:v>0.2</c:v>
                </c:pt>
                <c:pt idx="7">
                  <c:v>4.4999999999999998E-2</c:v>
                </c:pt>
                <c:pt idx="8">
                  <c:v>47.09</c:v>
                </c:pt>
              </c:numCache>
            </c:numRef>
          </c:val>
          <c:extLst>
            <c:ext xmlns:c16="http://schemas.microsoft.com/office/drawing/2014/chart" uri="{C3380CC4-5D6E-409C-BE32-E72D297353CC}">
              <c16:uniqueId val="{00000001-E99C-4B8E-B107-0B9943143961}"/>
            </c:ext>
          </c:extLst>
        </c:ser>
        <c:dLbls>
          <c:showLegendKey val="0"/>
          <c:showVal val="0"/>
          <c:showCatName val="0"/>
          <c:showSerName val="0"/>
          <c:showPercent val="0"/>
          <c:showBubbleSize val="0"/>
        </c:dLbls>
        <c:gapWidth val="75"/>
        <c:shape val="box"/>
        <c:axId val="1701499615"/>
        <c:axId val="1701506687"/>
        <c:axId val="0"/>
      </c:bar3DChart>
      <c:catAx>
        <c:axId val="1701499615"/>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it-IT"/>
          </a:p>
        </c:txPr>
        <c:crossAx val="1701506687"/>
        <c:crosses val="autoZero"/>
        <c:auto val="1"/>
        <c:lblAlgn val="ctr"/>
        <c:lblOffset val="100"/>
        <c:noMultiLvlLbl val="0"/>
      </c:catAx>
      <c:valAx>
        <c:axId val="1701506687"/>
        <c:scaling>
          <c:orientation val="minMax"/>
        </c:scaling>
        <c:delete val="0"/>
        <c:axPos val="l"/>
        <c:majorGridlines>
          <c:spPr>
            <a:ln w="9525" cap="flat" cmpd="sng" algn="ctr">
              <a:solidFill>
                <a:schemeClr val="dk1">
                  <a:lumMod val="50000"/>
                  <a:lumOff val="50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it-IT"/>
          </a:p>
        </c:txPr>
        <c:crossAx val="1701499615"/>
        <c:crosses val="autoZero"/>
        <c:crossBetween val="between"/>
      </c:valAx>
      <c:dTable>
        <c:showHorzBorder val="1"/>
        <c:showVertBorder val="1"/>
        <c:showOutline val="1"/>
        <c:showKeys val="1"/>
        <c:spPr>
          <a:noFill/>
          <a:ln w="9525">
            <a:solidFill>
              <a:schemeClr val="lt1">
                <a:lumMod val="95000"/>
                <a:alpha val="54000"/>
              </a:schemeClr>
            </a:solidFill>
          </a:ln>
          <a:effectLst/>
        </c:spPr>
        <c:txPr>
          <a:bodyPr rot="0" spcFirstLastPara="1" vertOverflow="ellipsis" vert="horz" wrap="square" anchor="ctr" anchorCtr="1"/>
          <a:lstStyle/>
          <a:p>
            <a:pPr rtl="0">
              <a:defRPr sz="900" b="0" i="0" u="none" strike="noStrike" kern="1200" baseline="0">
                <a:solidFill>
                  <a:schemeClr val="lt1">
                    <a:lumMod val="85000"/>
                  </a:schemeClr>
                </a:solidFill>
                <a:latin typeface="+mn-lt"/>
                <a:ea typeface="+mn-ea"/>
                <a:cs typeface="+mn-cs"/>
              </a:defRPr>
            </a:pPr>
            <a:endParaRPr lang="it-IT"/>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it-IT"/>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0"/>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cene3d>
          <a:camera prst="orthographicFront"/>
          <a:lightRig rig="threePt" dir="t"/>
        </a:scene3d>
        <a:sp3d/>
      </c:spPr>
    </c:backWall>
    <c:plotArea>
      <c:layout/>
      <c:bar3DChart>
        <c:barDir val="col"/>
        <c:grouping val="stacked"/>
        <c:varyColors val="0"/>
        <c:ser>
          <c:idx val="0"/>
          <c:order val="0"/>
          <c:tx>
            <c:strRef>
              <c:f>Foglio1!$I$3</c:f>
              <c:strCache>
                <c:ptCount val="1"/>
                <c:pt idx="0">
                  <c:v>Calculations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multiLvlStrRef>
              <c:f>Foglio1!$J$1:$R$2</c:f>
              <c:multiLvlStrCache>
                <c:ptCount val="9"/>
                <c:lvl>
                  <c:pt idx="0">
                    <c:v>1000</c:v>
                  </c:pt>
                  <c:pt idx="1">
                    <c:v>1000</c:v>
                  </c:pt>
                  <c:pt idx="2">
                    <c:v>1000</c:v>
                  </c:pt>
                  <c:pt idx="3">
                    <c:v>2000</c:v>
                  </c:pt>
                  <c:pt idx="4">
                    <c:v>2000</c:v>
                  </c:pt>
                  <c:pt idx="5">
                    <c:v>2000</c:v>
                  </c:pt>
                  <c:pt idx="6">
                    <c:v>3000</c:v>
                  </c:pt>
                  <c:pt idx="7">
                    <c:v>3000</c:v>
                  </c:pt>
                  <c:pt idx="8">
                    <c:v>3000</c:v>
                  </c:pt>
                </c:lvl>
                <c:lvl>
                  <c:pt idx="0">
                    <c:v>OMP</c:v>
                  </c:pt>
                  <c:pt idx="1">
                    <c:v>MPI</c:v>
                  </c:pt>
                  <c:pt idx="2">
                    <c:v>CUDA</c:v>
                  </c:pt>
                  <c:pt idx="3">
                    <c:v>OMP</c:v>
                  </c:pt>
                  <c:pt idx="4">
                    <c:v>MPI</c:v>
                  </c:pt>
                  <c:pt idx="5">
                    <c:v>CUDA</c:v>
                  </c:pt>
                  <c:pt idx="6">
                    <c:v>OMP</c:v>
                  </c:pt>
                  <c:pt idx="7">
                    <c:v>MPI</c:v>
                  </c:pt>
                  <c:pt idx="8">
                    <c:v>CUDA</c:v>
                  </c:pt>
                </c:lvl>
              </c:multiLvlStrCache>
            </c:multiLvlStrRef>
          </c:cat>
          <c:val>
            <c:numRef>
              <c:f>Foglio1!$J$3:$R$3</c:f>
              <c:numCache>
                <c:formatCode>0.00</c:formatCode>
                <c:ptCount val="9"/>
                <c:pt idx="0">
                  <c:v>4.26</c:v>
                </c:pt>
                <c:pt idx="1">
                  <c:v>3.9</c:v>
                </c:pt>
                <c:pt idx="2">
                  <c:v>1.38</c:v>
                </c:pt>
                <c:pt idx="3">
                  <c:v>16.89</c:v>
                </c:pt>
                <c:pt idx="4">
                  <c:v>15.27</c:v>
                </c:pt>
                <c:pt idx="5">
                  <c:v>5.13</c:v>
                </c:pt>
                <c:pt idx="6">
                  <c:v>39.450000000000003</c:v>
                </c:pt>
                <c:pt idx="7">
                  <c:v>35.15</c:v>
                </c:pt>
                <c:pt idx="8">
                  <c:v>11.37</c:v>
                </c:pt>
              </c:numCache>
            </c:numRef>
          </c:val>
          <c:extLst>
            <c:ext xmlns:c16="http://schemas.microsoft.com/office/drawing/2014/chart" uri="{C3380CC4-5D6E-409C-BE32-E72D297353CC}">
              <c16:uniqueId val="{00000000-C638-4132-ABBE-DB2CD980E822}"/>
            </c:ext>
          </c:extLst>
        </c:ser>
        <c:ser>
          <c:idx val="1"/>
          <c:order val="1"/>
          <c:tx>
            <c:strRef>
              <c:f>Foglio1!$I$4</c:f>
              <c:strCache>
                <c:ptCount val="1"/>
                <c:pt idx="0">
                  <c:v>Writing</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lightRig rig="threePt" dir="t"/>
            </a:scene3d>
            <a:sp3d prstMaterial="powder"/>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multiLvlStrRef>
              <c:f>Foglio1!$J$1:$R$2</c:f>
              <c:multiLvlStrCache>
                <c:ptCount val="9"/>
                <c:lvl>
                  <c:pt idx="0">
                    <c:v>1000</c:v>
                  </c:pt>
                  <c:pt idx="1">
                    <c:v>1000</c:v>
                  </c:pt>
                  <c:pt idx="2">
                    <c:v>1000</c:v>
                  </c:pt>
                  <c:pt idx="3">
                    <c:v>2000</c:v>
                  </c:pt>
                  <c:pt idx="4">
                    <c:v>2000</c:v>
                  </c:pt>
                  <c:pt idx="5">
                    <c:v>2000</c:v>
                  </c:pt>
                  <c:pt idx="6">
                    <c:v>3000</c:v>
                  </c:pt>
                  <c:pt idx="7">
                    <c:v>3000</c:v>
                  </c:pt>
                  <c:pt idx="8">
                    <c:v>3000</c:v>
                  </c:pt>
                </c:lvl>
                <c:lvl>
                  <c:pt idx="0">
                    <c:v>OMP</c:v>
                  </c:pt>
                  <c:pt idx="1">
                    <c:v>MPI</c:v>
                  </c:pt>
                  <c:pt idx="2">
                    <c:v>CUDA</c:v>
                  </c:pt>
                  <c:pt idx="3">
                    <c:v>OMP</c:v>
                  </c:pt>
                  <c:pt idx="4">
                    <c:v>MPI</c:v>
                  </c:pt>
                  <c:pt idx="5">
                    <c:v>CUDA</c:v>
                  </c:pt>
                  <c:pt idx="6">
                    <c:v>OMP</c:v>
                  </c:pt>
                  <c:pt idx="7">
                    <c:v>MPI</c:v>
                  </c:pt>
                  <c:pt idx="8">
                    <c:v>CUDA</c:v>
                  </c:pt>
                </c:lvl>
              </c:multiLvlStrCache>
            </c:multiLvlStrRef>
          </c:cat>
          <c:val>
            <c:numRef>
              <c:f>Foglio1!$J$4:$R$4</c:f>
              <c:numCache>
                <c:formatCode>0.00</c:formatCode>
                <c:ptCount val="9"/>
                <c:pt idx="0">
                  <c:v>0.35</c:v>
                </c:pt>
                <c:pt idx="1">
                  <c:v>0.02</c:v>
                </c:pt>
                <c:pt idx="2">
                  <c:v>12.8</c:v>
                </c:pt>
                <c:pt idx="3">
                  <c:v>0.25</c:v>
                </c:pt>
                <c:pt idx="4">
                  <c:v>3.3000000000000002E-2</c:v>
                </c:pt>
                <c:pt idx="5">
                  <c:v>29.5</c:v>
                </c:pt>
                <c:pt idx="6">
                  <c:v>0.2</c:v>
                </c:pt>
                <c:pt idx="7">
                  <c:v>4.4999999999999998E-2</c:v>
                </c:pt>
                <c:pt idx="8">
                  <c:v>47.09</c:v>
                </c:pt>
              </c:numCache>
            </c:numRef>
          </c:val>
          <c:extLst>
            <c:ext xmlns:c16="http://schemas.microsoft.com/office/drawing/2014/chart" uri="{C3380CC4-5D6E-409C-BE32-E72D297353CC}">
              <c16:uniqueId val="{00000001-C638-4132-ABBE-DB2CD980E822}"/>
            </c:ext>
          </c:extLst>
        </c:ser>
        <c:dLbls>
          <c:showLegendKey val="0"/>
          <c:showVal val="1"/>
          <c:showCatName val="0"/>
          <c:showSerName val="0"/>
          <c:showPercent val="0"/>
          <c:showBubbleSize val="0"/>
        </c:dLbls>
        <c:gapWidth val="75"/>
        <c:shape val="box"/>
        <c:axId val="1701499615"/>
        <c:axId val="1701506687"/>
        <c:axId val="0"/>
      </c:bar3DChart>
      <c:catAx>
        <c:axId val="1701499615"/>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it-IT"/>
          </a:p>
        </c:txPr>
        <c:crossAx val="1701506687"/>
        <c:crosses val="autoZero"/>
        <c:auto val="1"/>
        <c:lblAlgn val="ctr"/>
        <c:lblOffset val="100"/>
        <c:noMultiLvlLbl val="0"/>
      </c:catAx>
      <c:valAx>
        <c:axId val="1701506687"/>
        <c:scaling>
          <c:orientation val="minMax"/>
        </c:scaling>
        <c:delete val="0"/>
        <c:axPos val="l"/>
        <c:majorGridlines>
          <c:spPr>
            <a:ln w="9525" cap="flat" cmpd="sng" algn="ctr">
              <a:solidFill>
                <a:schemeClr val="dk1">
                  <a:lumMod val="50000"/>
                  <a:lumOff val="50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it-IT"/>
          </a:p>
        </c:txPr>
        <c:crossAx val="170149961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900"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00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18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tx1"/>
    </cs:fontRef>
    <cs:spPr>
      <a:sp3d/>
    </cs:spPr>
  </cs:wall>
</cs:chartStyle>
</file>

<file path=ppt/charts/style2.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900"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00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18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tx1"/>
    </cs:fontRef>
    <cs:spPr>
      <a:sp3d/>
    </cs:spPr>
  </cs:wall>
</cs:chartStyle>
</file>

<file path=ppt/charts/style3.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900"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00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18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tx1"/>
    </cs:fontRef>
    <cs:spPr>
      <a:sp3d/>
    </cs:spPr>
  </cs:wall>
</cs:chartStyle>
</file>

<file path=ppt/charts/style4.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C3B0F0-C086-41C8-B92D-1F14820B175D}" type="datetimeFigureOut">
              <a:rPr lang="it-IT" smtClean="0"/>
              <a:t>18/01/2023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21EBF-6CF0-47B4-9090-D5351B20F495}" type="slidenum">
              <a:rPr lang="it-IT" smtClean="0"/>
              <a:t>‹N›</a:t>
            </a:fld>
            <a:endParaRPr lang="it-IT"/>
          </a:p>
        </p:txBody>
      </p:sp>
    </p:spTree>
    <p:extLst>
      <p:ext uri="{BB962C8B-B14F-4D97-AF65-F5344CB8AC3E}">
        <p14:creationId xmlns:p14="http://schemas.microsoft.com/office/powerpoint/2010/main" val="1242287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2F0A86-2789-8B97-EC99-BCCF8A5A3FB6}"/>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CFD7834C-5258-3A50-05FB-E78130DBF3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46DC0586-4BCC-11DE-FBAD-A2B02FDB74CD}"/>
              </a:ext>
            </a:extLst>
          </p:cNvPr>
          <p:cNvSpPr>
            <a:spLocks noGrp="1"/>
          </p:cNvSpPr>
          <p:nvPr>
            <p:ph type="dt" sz="half" idx="10"/>
          </p:nvPr>
        </p:nvSpPr>
        <p:spPr/>
        <p:txBody>
          <a:bodyPr/>
          <a:lstStyle/>
          <a:p>
            <a:fld id="{72A641A7-623D-4C6E-BDBA-8CDDE2F8F1DE}" type="datetimeFigureOut">
              <a:rPr lang="it-IT" smtClean="0"/>
              <a:t>18/01/2023</a:t>
            </a:fld>
            <a:endParaRPr lang="it-IT"/>
          </a:p>
        </p:txBody>
      </p:sp>
      <p:sp>
        <p:nvSpPr>
          <p:cNvPr id="5" name="Segnaposto piè di pagina 4">
            <a:extLst>
              <a:ext uri="{FF2B5EF4-FFF2-40B4-BE49-F238E27FC236}">
                <a16:creationId xmlns:a16="http://schemas.microsoft.com/office/drawing/2014/main" id="{91E1B7A6-1027-6EDD-25B0-39BB06898D8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EEDD0AD6-C978-DD2E-0AE8-114F1A1D7777}"/>
              </a:ext>
            </a:extLst>
          </p:cNvPr>
          <p:cNvSpPr>
            <a:spLocks noGrp="1"/>
          </p:cNvSpPr>
          <p:nvPr>
            <p:ph type="sldNum" sz="quarter" idx="12"/>
          </p:nvPr>
        </p:nvSpPr>
        <p:spPr/>
        <p:txBody>
          <a:bodyPr/>
          <a:lstStyle/>
          <a:p>
            <a:fld id="{9D9057EF-8C74-496D-AF51-1FB5EAAAE876}" type="slidenum">
              <a:rPr lang="it-IT" smtClean="0"/>
              <a:t>‹N›</a:t>
            </a:fld>
            <a:endParaRPr lang="it-IT"/>
          </a:p>
        </p:txBody>
      </p:sp>
    </p:spTree>
    <p:extLst>
      <p:ext uri="{BB962C8B-B14F-4D97-AF65-F5344CB8AC3E}">
        <p14:creationId xmlns:p14="http://schemas.microsoft.com/office/powerpoint/2010/main" val="16434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A790E06-D0E7-E073-48EC-BFA4B5473D67}"/>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80CB3EBB-B841-1350-A540-345D47C71628}"/>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4CD95EA-669A-8067-453C-E50DF0398158}"/>
              </a:ext>
            </a:extLst>
          </p:cNvPr>
          <p:cNvSpPr>
            <a:spLocks noGrp="1"/>
          </p:cNvSpPr>
          <p:nvPr>
            <p:ph type="dt" sz="half" idx="10"/>
          </p:nvPr>
        </p:nvSpPr>
        <p:spPr/>
        <p:txBody>
          <a:bodyPr/>
          <a:lstStyle/>
          <a:p>
            <a:fld id="{72A641A7-623D-4C6E-BDBA-8CDDE2F8F1DE}" type="datetimeFigureOut">
              <a:rPr lang="it-IT" smtClean="0"/>
              <a:t>18/01/2023</a:t>
            </a:fld>
            <a:endParaRPr lang="it-IT"/>
          </a:p>
        </p:txBody>
      </p:sp>
      <p:sp>
        <p:nvSpPr>
          <p:cNvPr id="5" name="Segnaposto piè di pagina 4">
            <a:extLst>
              <a:ext uri="{FF2B5EF4-FFF2-40B4-BE49-F238E27FC236}">
                <a16:creationId xmlns:a16="http://schemas.microsoft.com/office/drawing/2014/main" id="{1F35732E-DD68-85D4-F5C6-263BE644BB4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6DE5009-12E8-8189-DD2C-49E51A1B5C8D}"/>
              </a:ext>
            </a:extLst>
          </p:cNvPr>
          <p:cNvSpPr>
            <a:spLocks noGrp="1"/>
          </p:cNvSpPr>
          <p:nvPr>
            <p:ph type="sldNum" sz="quarter" idx="12"/>
          </p:nvPr>
        </p:nvSpPr>
        <p:spPr/>
        <p:txBody>
          <a:bodyPr/>
          <a:lstStyle/>
          <a:p>
            <a:fld id="{9D9057EF-8C74-496D-AF51-1FB5EAAAE876}" type="slidenum">
              <a:rPr lang="it-IT" smtClean="0"/>
              <a:t>‹N›</a:t>
            </a:fld>
            <a:endParaRPr lang="it-IT"/>
          </a:p>
        </p:txBody>
      </p:sp>
    </p:spTree>
    <p:extLst>
      <p:ext uri="{BB962C8B-B14F-4D97-AF65-F5344CB8AC3E}">
        <p14:creationId xmlns:p14="http://schemas.microsoft.com/office/powerpoint/2010/main" val="2387545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79B55BD3-9C50-E06D-533B-420BFF693849}"/>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416A0812-21B9-06B9-1B3A-49347A65421C}"/>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F1C8A13-E69D-0533-439C-31F5D125E9C3}"/>
              </a:ext>
            </a:extLst>
          </p:cNvPr>
          <p:cNvSpPr>
            <a:spLocks noGrp="1"/>
          </p:cNvSpPr>
          <p:nvPr>
            <p:ph type="dt" sz="half" idx="10"/>
          </p:nvPr>
        </p:nvSpPr>
        <p:spPr/>
        <p:txBody>
          <a:bodyPr/>
          <a:lstStyle/>
          <a:p>
            <a:fld id="{72A641A7-623D-4C6E-BDBA-8CDDE2F8F1DE}" type="datetimeFigureOut">
              <a:rPr lang="it-IT" smtClean="0"/>
              <a:t>18/01/2023</a:t>
            </a:fld>
            <a:endParaRPr lang="it-IT"/>
          </a:p>
        </p:txBody>
      </p:sp>
      <p:sp>
        <p:nvSpPr>
          <p:cNvPr id="5" name="Segnaposto piè di pagina 4">
            <a:extLst>
              <a:ext uri="{FF2B5EF4-FFF2-40B4-BE49-F238E27FC236}">
                <a16:creationId xmlns:a16="http://schemas.microsoft.com/office/drawing/2014/main" id="{0EC6991A-354A-2774-ADA9-0E8EB7F55CA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E2204C0F-974D-259A-1C6E-9FF61DA02DF7}"/>
              </a:ext>
            </a:extLst>
          </p:cNvPr>
          <p:cNvSpPr>
            <a:spLocks noGrp="1"/>
          </p:cNvSpPr>
          <p:nvPr>
            <p:ph type="sldNum" sz="quarter" idx="12"/>
          </p:nvPr>
        </p:nvSpPr>
        <p:spPr/>
        <p:txBody>
          <a:bodyPr/>
          <a:lstStyle/>
          <a:p>
            <a:fld id="{9D9057EF-8C74-496D-AF51-1FB5EAAAE876}" type="slidenum">
              <a:rPr lang="it-IT" smtClean="0"/>
              <a:t>‹N›</a:t>
            </a:fld>
            <a:endParaRPr lang="it-IT"/>
          </a:p>
        </p:txBody>
      </p:sp>
    </p:spTree>
    <p:extLst>
      <p:ext uri="{BB962C8B-B14F-4D97-AF65-F5344CB8AC3E}">
        <p14:creationId xmlns:p14="http://schemas.microsoft.com/office/powerpoint/2010/main" val="2210820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C62FF47-7F22-384D-64A7-100EF3D968A3}"/>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B9A7063-B0F3-5778-E334-2717CAE57D86}"/>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CEB4B30-0807-680C-CAAB-E666787FB273}"/>
              </a:ext>
            </a:extLst>
          </p:cNvPr>
          <p:cNvSpPr>
            <a:spLocks noGrp="1"/>
          </p:cNvSpPr>
          <p:nvPr>
            <p:ph type="dt" sz="half" idx="10"/>
          </p:nvPr>
        </p:nvSpPr>
        <p:spPr/>
        <p:txBody>
          <a:bodyPr/>
          <a:lstStyle/>
          <a:p>
            <a:fld id="{72A641A7-623D-4C6E-BDBA-8CDDE2F8F1DE}" type="datetimeFigureOut">
              <a:rPr lang="it-IT" smtClean="0"/>
              <a:t>18/01/2023</a:t>
            </a:fld>
            <a:endParaRPr lang="it-IT"/>
          </a:p>
        </p:txBody>
      </p:sp>
      <p:sp>
        <p:nvSpPr>
          <p:cNvPr id="5" name="Segnaposto piè di pagina 4">
            <a:extLst>
              <a:ext uri="{FF2B5EF4-FFF2-40B4-BE49-F238E27FC236}">
                <a16:creationId xmlns:a16="http://schemas.microsoft.com/office/drawing/2014/main" id="{631BAD84-4755-A3BC-AEC9-BAE742EF65E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9D7C47B-9DFA-ED8E-79B7-81383B019C30}"/>
              </a:ext>
            </a:extLst>
          </p:cNvPr>
          <p:cNvSpPr>
            <a:spLocks noGrp="1"/>
          </p:cNvSpPr>
          <p:nvPr>
            <p:ph type="sldNum" sz="quarter" idx="12"/>
          </p:nvPr>
        </p:nvSpPr>
        <p:spPr/>
        <p:txBody>
          <a:bodyPr/>
          <a:lstStyle/>
          <a:p>
            <a:fld id="{9D9057EF-8C74-496D-AF51-1FB5EAAAE876}" type="slidenum">
              <a:rPr lang="it-IT" smtClean="0"/>
              <a:t>‹N›</a:t>
            </a:fld>
            <a:endParaRPr lang="it-IT"/>
          </a:p>
        </p:txBody>
      </p:sp>
    </p:spTree>
    <p:extLst>
      <p:ext uri="{BB962C8B-B14F-4D97-AF65-F5344CB8AC3E}">
        <p14:creationId xmlns:p14="http://schemas.microsoft.com/office/powerpoint/2010/main" val="1505302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9CBAF9-8140-30BF-1C3D-C5F58361EE9F}"/>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E003BC6C-953C-D379-7D1D-CBF7957FC9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43A4A2B8-D4ED-DDDD-F971-6F356AA0113F}"/>
              </a:ext>
            </a:extLst>
          </p:cNvPr>
          <p:cNvSpPr>
            <a:spLocks noGrp="1"/>
          </p:cNvSpPr>
          <p:nvPr>
            <p:ph type="dt" sz="half" idx="10"/>
          </p:nvPr>
        </p:nvSpPr>
        <p:spPr/>
        <p:txBody>
          <a:bodyPr/>
          <a:lstStyle/>
          <a:p>
            <a:fld id="{72A641A7-623D-4C6E-BDBA-8CDDE2F8F1DE}" type="datetimeFigureOut">
              <a:rPr lang="it-IT" smtClean="0"/>
              <a:t>18/01/2023</a:t>
            </a:fld>
            <a:endParaRPr lang="it-IT"/>
          </a:p>
        </p:txBody>
      </p:sp>
      <p:sp>
        <p:nvSpPr>
          <p:cNvPr id="5" name="Segnaposto piè di pagina 4">
            <a:extLst>
              <a:ext uri="{FF2B5EF4-FFF2-40B4-BE49-F238E27FC236}">
                <a16:creationId xmlns:a16="http://schemas.microsoft.com/office/drawing/2014/main" id="{E1D08812-C57C-1AE1-FD49-392058C2CEA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F7CD7AF-69FC-EA62-7C15-0E81D6B3A25D}"/>
              </a:ext>
            </a:extLst>
          </p:cNvPr>
          <p:cNvSpPr>
            <a:spLocks noGrp="1"/>
          </p:cNvSpPr>
          <p:nvPr>
            <p:ph type="sldNum" sz="quarter" idx="12"/>
          </p:nvPr>
        </p:nvSpPr>
        <p:spPr/>
        <p:txBody>
          <a:bodyPr/>
          <a:lstStyle/>
          <a:p>
            <a:fld id="{9D9057EF-8C74-496D-AF51-1FB5EAAAE876}" type="slidenum">
              <a:rPr lang="it-IT" smtClean="0"/>
              <a:t>‹N›</a:t>
            </a:fld>
            <a:endParaRPr lang="it-IT"/>
          </a:p>
        </p:txBody>
      </p:sp>
    </p:spTree>
    <p:extLst>
      <p:ext uri="{BB962C8B-B14F-4D97-AF65-F5344CB8AC3E}">
        <p14:creationId xmlns:p14="http://schemas.microsoft.com/office/powerpoint/2010/main" val="3997185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B498E3-D2E5-0AE6-ACB0-4E58ADF567C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6B5AD8B-9984-D218-F909-27B0E9216F26}"/>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88ABF9F5-93B9-5925-E91C-C3AB38F564F1}"/>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FBD90301-54F2-9F3F-3714-DC5E5779E454}"/>
              </a:ext>
            </a:extLst>
          </p:cNvPr>
          <p:cNvSpPr>
            <a:spLocks noGrp="1"/>
          </p:cNvSpPr>
          <p:nvPr>
            <p:ph type="dt" sz="half" idx="10"/>
          </p:nvPr>
        </p:nvSpPr>
        <p:spPr/>
        <p:txBody>
          <a:bodyPr/>
          <a:lstStyle/>
          <a:p>
            <a:fld id="{72A641A7-623D-4C6E-BDBA-8CDDE2F8F1DE}" type="datetimeFigureOut">
              <a:rPr lang="it-IT" smtClean="0"/>
              <a:t>18/01/2023</a:t>
            </a:fld>
            <a:endParaRPr lang="it-IT"/>
          </a:p>
        </p:txBody>
      </p:sp>
      <p:sp>
        <p:nvSpPr>
          <p:cNvPr id="6" name="Segnaposto piè di pagina 5">
            <a:extLst>
              <a:ext uri="{FF2B5EF4-FFF2-40B4-BE49-F238E27FC236}">
                <a16:creationId xmlns:a16="http://schemas.microsoft.com/office/drawing/2014/main" id="{0CCE8F4B-B119-BE11-C601-5EC333D8C0E4}"/>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4B9AB1F8-A132-459B-2CBC-642D8BC76717}"/>
              </a:ext>
            </a:extLst>
          </p:cNvPr>
          <p:cNvSpPr>
            <a:spLocks noGrp="1"/>
          </p:cNvSpPr>
          <p:nvPr>
            <p:ph type="sldNum" sz="quarter" idx="12"/>
          </p:nvPr>
        </p:nvSpPr>
        <p:spPr/>
        <p:txBody>
          <a:bodyPr/>
          <a:lstStyle/>
          <a:p>
            <a:fld id="{9D9057EF-8C74-496D-AF51-1FB5EAAAE876}" type="slidenum">
              <a:rPr lang="it-IT" smtClean="0"/>
              <a:t>‹N›</a:t>
            </a:fld>
            <a:endParaRPr lang="it-IT"/>
          </a:p>
        </p:txBody>
      </p:sp>
    </p:spTree>
    <p:extLst>
      <p:ext uri="{BB962C8B-B14F-4D97-AF65-F5344CB8AC3E}">
        <p14:creationId xmlns:p14="http://schemas.microsoft.com/office/powerpoint/2010/main" val="1559212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4307D68-D7D1-A7BB-9967-B6EF5AB5FCE1}"/>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89558E81-27C4-DE0D-019F-E971860CA0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3472954F-2F8E-BDCA-EE6D-C7D3FFF9AF82}"/>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7BAE739D-1E08-FC17-630D-57EA2AAAC4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F70B8DF4-625A-B50F-CF54-79C9BC57406D}"/>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8506B301-38E9-6B76-1D63-AA18517AC6A5}"/>
              </a:ext>
            </a:extLst>
          </p:cNvPr>
          <p:cNvSpPr>
            <a:spLocks noGrp="1"/>
          </p:cNvSpPr>
          <p:nvPr>
            <p:ph type="dt" sz="half" idx="10"/>
          </p:nvPr>
        </p:nvSpPr>
        <p:spPr/>
        <p:txBody>
          <a:bodyPr/>
          <a:lstStyle/>
          <a:p>
            <a:fld id="{72A641A7-623D-4C6E-BDBA-8CDDE2F8F1DE}" type="datetimeFigureOut">
              <a:rPr lang="it-IT" smtClean="0"/>
              <a:t>18/01/2023</a:t>
            </a:fld>
            <a:endParaRPr lang="it-IT"/>
          </a:p>
        </p:txBody>
      </p:sp>
      <p:sp>
        <p:nvSpPr>
          <p:cNvPr id="8" name="Segnaposto piè di pagina 7">
            <a:extLst>
              <a:ext uri="{FF2B5EF4-FFF2-40B4-BE49-F238E27FC236}">
                <a16:creationId xmlns:a16="http://schemas.microsoft.com/office/drawing/2014/main" id="{C3E431AA-D2EE-AA48-2CC4-ADFB9E116FA0}"/>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C8DE7EBD-745C-5EC7-DD51-DA4839B884E7}"/>
              </a:ext>
            </a:extLst>
          </p:cNvPr>
          <p:cNvSpPr>
            <a:spLocks noGrp="1"/>
          </p:cNvSpPr>
          <p:nvPr>
            <p:ph type="sldNum" sz="quarter" idx="12"/>
          </p:nvPr>
        </p:nvSpPr>
        <p:spPr/>
        <p:txBody>
          <a:bodyPr/>
          <a:lstStyle/>
          <a:p>
            <a:fld id="{9D9057EF-8C74-496D-AF51-1FB5EAAAE876}" type="slidenum">
              <a:rPr lang="it-IT" smtClean="0"/>
              <a:t>‹N›</a:t>
            </a:fld>
            <a:endParaRPr lang="it-IT"/>
          </a:p>
        </p:txBody>
      </p:sp>
    </p:spTree>
    <p:extLst>
      <p:ext uri="{BB962C8B-B14F-4D97-AF65-F5344CB8AC3E}">
        <p14:creationId xmlns:p14="http://schemas.microsoft.com/office/powerpoint/2010/main" val="1204170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1C5CD7-4DE8-2C2F-6443-4A4ED93A9985}"/>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59D31C9C-1BD1-8FA5-AC1D-839D5E5566A9}"/>
              </a:ext>
            </a:extLst>
          </p:cNvPr>
          <p:cNvSpPr>
            <a:spLocks noGrp="1"/>
          </p:cNvSpPr>
          <p:nvPr>
            <p:ph type="dt" sz="half" idx="10"/>
          </p:nvPr>
        </p:nvSpPr>
        <p:spPr/>
        <p:txBody>
          <a:bodyPr/>
          <a:lstStyle/>
          <a:p>
            <a:fld id="{72A641A7-623D-4C6E-BDBA-8CDDE2F8F1DE}" type="datetimeFigureOut">
              <a:rPr lang="it-IT" smtClean="0"/>
              <a:t>18/01/2023</a:t>
            </a:fld>
            <a:endParaRPr lang="it-IT"/>
          </a:p>
        </p:txBody>
      </p:sp>
      <p:sp>
        <p:nvSpPr>
          <p:cNvPr id="4" name="Segnaposto piè di pagina 3">
            <a:extLst>
              <a:ext uri="{FF2B5EF4-FFF2-40B4-BE49-F238E27FC236}">
                <a16:creationId xmlns:a16="http://schemas.microsoft.com/office/drawing/2014/main" id="{C0A14FCF-88E3-7CA6-15BE-67AD08B272AB}"/>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3C8B4E83-9A82-7AB2-5EE1-B27F50798230}"/>
              </a:ext>
            </a:extLst>
          </p:cNvPr>
          <p:cNvSpPr>
            <a:spLocks noGrp="1"/>
          </p:cNvSpPr>
          <p:nvPr>
            <p:ph type="sldNum" sz="quarter" idx="12"/>
          </p:nvPr>
        </p:nvSpPr>
        <p:spPr/>
        <p:txBody>
          <a:bodyPr/>
          <a:lstStyle/>
          <a:p>
            <a:fld id="{9D9057EF-8C74-496D-AF51-1FB5EAAAE876}" type="slidenum">
              <a:rPr lang="it-IT" smtClean="0"/>
              <a:t>‹N›</a:t>
            </a:fld>
            <a:endParaRPr lang="it-IT"/>
          </a:p>
        </p:txBody>
      </p:sp>
    </p:spTree>
    <p:extLst>
      <p:ext uri="{BB962C8B-B14F-4D97-AF65-F5344CB8AC3E}">
        <p14:creationId xmlns:p14="http://schemas.microsoft.com/office/powerpoint/2010/main" val="545411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79D8E4F2-8DA7-0F83-9333-36A15F079AB3}"/>
              </a:ext>
            </a:extLst>
          </p:cNvPr>
          <p:cNvSpPr>
            <a:spLocks noGrp="1"/>
          </p:cNvSpPr>
          <p:nvPr>
            <p:ph type="dt" sz="half" idx="10"/>
          </p:nvPr>
        </p:nvSpPr>
        <p:spPr/>
        <p:txBody>
          <a:bodyPr/>
          <a:lstStyle/>
          <a:p>
            <a:fld id="{72A641A7-623D-4C6E-BDBA-8CDDE2F8F1DE}" type="datetimeFigureOut">
              <a:rPr lang="it-IT" smtClean="0"/>
              <a:t>18/01/2023</a:t>
            </a:fld>
            <a:endParaRPr lang="it-IT"/>
          </a:p>
        </p:txBody>
      </p:sp>
      <p:sp>
        <p:nvSpPr>
          <p:cNvPr id="3" name="Segnaposto piè di pagina 2">
            <a:extLst>
              <a:ext uri="{FF2B5EF4-FFF2-40B4-BE49-F238E27FC236}">
                <a16:creationId xmlns:a16="http://schemas.microsoft.com/office/drawing/2014/main" id="{1974C7E0-5A12-A2B2-B9F3-4BC3DFF1DF89}"/>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C39B16FE-15A2-C7B1-588E-E0BC08A2CBAE}"/>
              </a:ext>
            </a:extLst>
          </p:cNvPr>
          <p:cNvSpPr>
            <a:spLocks noGrp="1"/>
          </p:cNvSpPr>
          <p:nvPr>
            <p:ph type="sldNum" sz="quarter" idx="12"/>
          </p:nvPr>
        </p:nvSpPr>
        <p:spPr/>
        <p:txBody>
          <a:bodyPr/>
          <a:lstStyle/>
          <a:p>
            <a:fld id="{9D9057EF-8C74-496D-AF51-1FB5EAAAE876}" type="slidenum">
              <a:rPr lang="it-IT" smtClean="0"/>
              <a:t>‹N›</a:t>
            </a:fld>
            <a:endParaRPr lang="it-IT"/>
          </a:p>
        </p:txBody>
      </p:sp>
    </p:spTree>
    <p:extLst>
      <p:ext uri="{BB962C8B-B14F-4D97-AF65-F5344CB8AC3E}">
        <p14:creationId xmlns:p14="http://schemas.microsoft.com/office/powerpoint/2010/main" val="1574049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DF8247F-DF78-57C6-D3FE-C6AC6D71EE00}"/>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FBC8C4FC-8C08-3584-0EFA-6EAF91BD8F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24218DE5-9942-E90B-2EC3-417D571A2B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A6EF5234-A5A8-14C3-638E-E1650C0EFD97}"/>
              </a:ext>
            </a:extLst>
          </p:cNvPr>
          <p:cNvSpPr>
            <a:spLocks noGrp="1"/>
          </p:cNvSpPr>
          <p:nvPr>
            <p:ph type="dt" sz="half" idx="10"/>
          </p:nvPr>
        </p:nvSpPr>
        <p:spPr/>
        <p:txBody>
          <a:bodyPr/>
          <a:lstStyle/>
          <a:p>
            <a:fld id="{72A641A7-623D-4C6E-BDBA-8CDDE2F8F1DE}" type="datetimeFigureOut">
              <a:rPr lang="it-IT" smtClean="0"/>
              <a:t>18/01/2023</a:t>
            </a:fld>
            <a:endParaRPr lang="it-IT"/>
          </a:p>
        </p:txBody>
      </p:sp>
      <p:sp>
        <p:nvSpPr>
          <p:cNvPr id="6" name="Segnaposto piè di pagina 5">
            <a:extLst>
              <a:ext uri="{FF2B5EF4-FFF2-40B4-BE49-F238E27FC236}">
                <a16:creationId xmlns:a16="http://schemas.microsoft.com/office/drawing/2014/main" id="{35BE61DC-BE58-A58A-5DB3-17FD469AAE24}"/>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AF51A3C8-11BE-243D-2D43-D2E5F584CB8B}"/>
              </a:ext>
            </a:extLst>
          </p:cNvPr>
          <p:cNvSpPr>
            <a:spLocks noGrp="1"/>
          </p:cNvSpPr>
          <p:nvPr>
            <p:ph type="sldNum" sz="quarter" idx="12"/>
          </p:nvPr>
        </p:nvSpPr>
        <p:spPr/>
        <p:txBody>
          <a:bodyPr/>
          <a:lstStyle/>
          <a:p>
            <a:fld id="{9D9057EF-8C74-496D-AF51-1FB5EAAAE876}" type="slidenum">
              <a:rPr lang="it-IT" smtClean="0"/>
              <a:t>‹N›</a:t>
            </a:fld>
            <a:endParaRPr lang="it-IT"/>
          </a:p>
        </p:txBody>
      </p:sp>
    </p:spTree>
    <p:extLst>
      <p:ext uri="{BB962C8B-B14F-4D97-AF65-F5344CB8AC3E}">
        <p14:creationId xmlns:p14="http://schemas.microsoft.com/office/powerpoint/2010/main" val="1217181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BF0D09-7706-4753-823A-70763F043410}"/>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5958ED39-668E-87D9-0576-FFE460437D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1D11073C-D608-6598-A999-4B2E774930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A9D61B61-12A4-2973-8360-4FC9F55962DB}"/>
              </a:ext>
            </a:extLst>
          </p:cNvPr>
          <p:cNvSpPr>
            <a:spLocks noGrp="1"/>
          </p:cNvSpPr>
          <p:nvPr>
            <p:ph type="dt" sz="half" idx="10"/>
          </p:nvPr>
        </p:nvSpPr>
        <p:spPr/>
        <p:txBody>
          <a:bodyPr/>
          <a:lstStyle/>
          <a:p>
            <a:fld id="{72A641A7-623D-4C6E-BDBA-8CDDE2F8F1DE}" type="datetimeFigureOut">
              <a:rPr lang="it-IT" smtClean="0"/>
              <a:t>18/01/2023</a:t>
            </a:fld>
            <a:endParaRPr lang="it-IT"/>
          </a:p>
        </p:txBody>
      </p:sp>
      <p:sp>
        <p:nvSpPr>
          <p:cNvPr id="6" name="Segnaposto piè di pagina 5">
            <a:extLst>
              <a:ext uri="{FF2B5EF4-FFF2-40B4-BE49-F238E27FC236}">
                <a16:creationId xmlns:a16="http://schemas.microsoft.com/office/drawing/2014/main" id="{CC895208-DE91-9555-648B-624F6E270EA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353F5A7D-6EAC-C256-9266-46FB3420CB1E}"/>
              </a:ext>
            </a:extLst>
          </p:cNvPr>
          <p:cNvSpPr>
            <a:spLocks noGrp="1"/>
          </p:cNvSpPr>
          <p:nvPr>
            <p:ph type="sldNum" sz="quarter" idx="12"/>
          </p:nvPr>
        </p:nvSpPr>
        <p:spPr/>
        <p:txBody>
          <a:bodyPr/>
          <a:lstStyle/>
          <a:p>
            <a:fld id="{9D9057EF-8C74-496D-AF51-1FB5EAAAE876}" type="slidenum">
              <a:rPr lang="it-IT" smtClean="0"/>
              <a:t>‹N›</a:t>
            </a:fld>
            <a:endParaRPr lang="it-IT"/>
          </a:p>
        </p:txBody>
      </p:sp>
    </p:spTree>
    <p:extLst>
      <p:ext uri="{BB962C8B-B14F-4D97-AF65-F5344CB8AC3E}">
        <p14:creationId xmlns:p14="http://schemas.microsoft.com/office/powerpoint/2010/main" val="1860227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F397B180-23A1-2237-CBD9-1046CEFC8B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284D1B56-D1A1-8D99-F746-286E5620C6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8D2A11B-4356-E0E0-D693-6BA2CCB02B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A641A7-623D-4C6E-BDBA-8CDDE2F8F1DE}" type="datetimeFigureOut">
              <a:rPr lang="it-IT" smtClean="0"/>
              <a:t>18/01/2023</a:t>
            </a:fld>
            <a:endParaRPr lang="it-IT"/>
          </a:p>
        </p:txBody>
      </p:sp>
      <p:sp>
        <p:nvSpPr>
          <p:cNvPr id="5" name="Segnaposto piè di pagina 4">
            <a:extLst>
              <a:ext uri="{FF2B5EF4-FFF2-40B4-BE49-F238E27FC236}">
                <a16:creationId xmlns:a16="http://schemas.microsoft.com/office/drawing/2014/main" id="{BC8BAEC9-A69D-8676-6D7E-8CAD34996A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FC3B207D-07B2-665A-446E-B6AF71FC9C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9057EF-8C74-496D-AF51-1FB5EAAAE876}" type="slidenum">
              <a:rPr lang="it-IT" smtClean="0"/>
              <a:t>‹N›</a:t>
            </a:fld>
            <a:endParaRPr lang="it-IT"/>
          </a:p>
        </p:txBody>
      </p:sp>
    </p:spTree>
    <p:extLst>
      <p:ext uri="{BB962C8B-B14F-4D97-AF65-F5344CB8AC3E}">
        <p14:creationId xmlns:p14="http://schemas.microsoft.com/office/powerpoint/2010/main" val="597072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nvidia.com/content/GTC/documents/1055_GTC09.pdf" TargetMode="External"/><Relationship Id="rId2" Type="http://schemas.openxmlformats.org/officeDocument/2006/relationships/hyperlink" Target="https://www.3dgep.com/simulating-particle-effects-using-opengl/" TargetMode="External"/><Relationship Id="rId1" Type="http://schemas.openxmlformats.org/officeDocument/2006/relationships/slideLayout" Target="../slideLayouts/slideLayout2.xml"/><Relationship Id="rId5" Type="http://schemas.openxmlformats.org/officeDocument/2006/relationships/hyperlink" Target="https://docs.nvidia.com/cuda/thrust/" TargetMode="External"/><Relationship Id="rId4" Type="http://schemas.openxmlformats.org/officeDocument/2006/relationships/hyperlink" Target="https://ec.europa.eu/programmes/erasmus-plus/project-result-content/17c9af58-78ac-4276-abd6-25cace51f780/lec09-nbody-optimization.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512B7CC7-7E06-E968-4031-6A775684958D}"/>
              </a:ext>
            </a:extLst>
          </p:cNvPr>
          <p:cNvSpPr>
            <a:spLocks noGrp="1"/>
          </p:cNvSpPr>
          <p:nvPr>
            <p:ph type="title"/>
          </p:nvPr>
        </p:nvSpPr>
        <p:spPr>
          <a:xfrm>
            <a:off x="3315031" y="2172242"/>
            <a:ext cx="5561938" cy="2513516"/>
          </a:xfrm>
        </p:spPr>
        <p:txBody>
          <a:bodyPr vert="horz" lIns="91440" tIns="45720" rIns="91440" bIns="45720" rtlCol="0" anchor="b">
            <a:normAutofit fontScale="90000"/>
          </a:bodyPr>
          <a:lstStyle/>
          <a:p>
            <a:pPr algn="ctr"/>
            <a:r>
              <a:rPr lang="it-IT" sz="3600" dirty="0"/>
              <a:t>Valentina Moretti</a:t>
            </a:r>
            <a:br>
              <a:rPr lang="it-IT" sz="3600" dirty="0"/>
            </a:br>
            <a:r>
              <a:rPr lang="it-IT" sz="3600" dirty="0"/>
              <a:t>Mattia Colbertaldo</a:t>
            </a:r>
            <a:br>
              <a:rPr lang="it-IT" sz="3600" dirty="0"/>
            </a:br>
            <a:br>
              <a:rPr lang="it-IT" sz="3600" dirty="0"/>
            </a:br>
            <a:r>
              <a:rPr lang="it-IT" sz="9800" b="1" dirty="0">
                <a:solidFill>
                  <a:srgbClr val="ED7D31"/>
                </a:solidFill>
              </a:rPr>
              <a:t>NBODY</a:t>
            </a:r>
            <a:br>
              <a:rPr lang="it-IT" sz="3600" dirty="0"/>
            </a:br>
            <a:endParaRPr lang="en-US" sz="6000" kern="1200" dirty="0">
              <a:solidFill>
                <a:schemeClr val="tx1"/>
              </a:solidFill>
              <a:latin typeface="+mj-lt"/>
              <a:ea typeface="+mj-ea"/>
              <a:cs typeface="+mj-cs"/>
            </a:endParaRPr>
          </a:p>
        </p:txBody>
      </p:sp>
      <p:sp>
        <p:nvSpPr>
          <p:cNvPr id="15" name="Arc 14">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442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A955646-B05A-5396-FC79-E8A2A0142D24}"/>
              </a:ext>
            </a:extLst>
          </p:cNvPr>
          <p:cNvSpPr>
            <a:spLocks noGrp="1"/>
          </p:cNvSpPr>
          <p:nvPr>
            <p:ph type="title"/>
          </p:nvPr>
        </p:nvSpPr>
        <p:spPr>
          <a:xfrm>
            <a:off x="686834" y="591344"/>
            <a:ext cx="3200400" cy="5585619"/>
          </a:xfrm>
        </p:spPr>
        <p:txBody>
          <a:bodyPr>
            <a:normAutofit/>
          </a:bodyPr>
          <a:lstStyle/>
          <a:p>
            <a:r>
              <a:rPr lang="it-IT" dirty="0" err="1">
                <a:solidFill>
                  <a:srgbClr val="FFFFFF"/>
                </a:solidFill>
              </a:rPr>
              <a:t>Inelastic</a:t>
            </a:r>
            <a:r>
              <a:rPr lang="it-IT" dirty="0">
                <a:solidFill>
                  <a:srgbClr val="FFFFFF"/>
                </a:solidFill>
              </a:rPr>
              <a:t> </a:t>
            </a:r>
            <a:r>
              <a:rPr lang="it-IT" dirty="0" err="1">
                <a:solidFill>
                  <a:srgbClr val="FFFFFF"/>
                </a:solidFill>
              </a:rPr>
              <a:t>collision</a:t>
            </a:r>
            <a:br>
              <a:rPr lang="it-IT" dirty="0">
                <a:solidFill>
                  <a:srgbClr val="FFFFFF"/>
                </a:solidFill>
              </a:rPr>
            </a:br>
            <a:r>
              <a:rPr lang="it-IT" dirty="0">
                <a:solidFill>
                  <a:srgbClr val="FFFFFF"/>
                </a:solidFill>
              </a:rPr>
              <a:t>+</a:t>
            </a:r>
            <a:br>
              <a:rPr lang="it-IT" dirty="0">
                <a:solidFill>
                  <a:srgbClr val="FFFFFF"/>
                </a:solidFill>
              </a:rPr>
            </a:br>
            <a:r>
              <a:rPr lang="it-IT" dirty="0" err="1">
                <a:solidFill>
                  <a:srgbClr val="FFFFFF"/>
                </a:solidFill>
              </a:rPr>
              <a:t>Gravitational</a:t>
            </a:r>
            <a:r>
              <a:rPr lang="it-IT" dirty="0">
                <a:solidFill>
                  <a:srgbClr val="FFFFFF"/>
                </a:solidFill>
              </a:rPr>
              <a:t> force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7477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itolo 1">
            <a:extLst>
              <a:ext uri="{FF2B5EF4-FFF2-40B4-BE49-F238E27FC236}">
                <a16:creationId xmlns:a16="http://schemas.microsoft.com/office/drawing/2014/main" id="{8E8DB21B-944A-35AC-3D0E-CED048854E7B}"/>
              </a:ext>
            </a:extLst>
          </p:cNvPr>
          <p:cNvSpPr>
            <a:spLocks noGrp="1"/>
          </p:cNvSpPr>
          <p:nvPr>
            <p:ph type="title"/>
          </p:nvPr>
        </p:nvSpPr>
        <p:spPr>
          <a:xfrm>
            <a:off x="1171074" y="1396686"/>
            <a:ext cx="3240506" cy="4064628"/>
          </a:xfrm>
        </p:spPr>
        <p:txBody>
          <a:bodyPr>
            <a:normAutofit/>
          </a:bodyPr>
          <a:lstStyle/>
          <a:p>
            <a:pPr algn="ctr"/>
            <a:r>
              <a:rPr lang="it-IT" b="1">
                <a:solidFill>
                  <a:srgbClr val="FFFFFF"/>
                </a:solidFill>
              </a:rPr>
              <a:t>OPENMP</a:t>
            </a:r>
            <a:endParaRPr lang="it-IT" b="1" dirty="0">
              <a:solidFill>
                <a:srgbClr val="FFFFFF"/>
              </a:solidFill>
            </a:endParaRPr>
          </a:p>
        </p:txBody>
      </p:sp>
      <p:sp>
        <p:nvSpPr>
          <p:cNvPr id="60" name="Arc 59">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2" name="Oval 61">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0039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C0CB2B0B-2C1A-3864-ECB0-D9F261A3014A}"/>
              </a:ext>
            </a:extLst>
          </p:cNvPr>
          <p:cNvSpPr>
            <a:spLocks noGrp="1"/>
          </p:cNvSpPr>
          <p:nvPr>
            <p:ph type="title"/>
          </p:nvPr>
        </p:nvSpPr>
        <p:spPr>
          <a:xfrm>
            <a:off x="180892" y="1098279"/>
            <a:ext cx="3200400" cy="1580103"/>
          </a:xfrm>
        </p:spPr>
        <p:txBody>
          <a:bodyPr>
            <a:normAutofit fontScale="90000"/>
          </a:bodyPr>
          <a:lstStyle/>
          <a:p>
            <a:r>
              <a:rPr lang="en-US" sz="2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Parallelization is achieved in this way:</a:t>
            </a:r>
            <a:br>
              <a:rPr lang="it-IT" sz="1800" dirty="0">
                <a:effectLst/>
                <a:latin typeface="Calibri" panose="020F0502020204030204" pitchFamily="34" charset="0"/>
                <a:ea typeface="Calibri" panose="020F0502020204030204" pitchFamily="34" charset="0"/>
                <a:cs typeface="Times New Roman" panose="02020603050405020304" pitchFamily="18" charset="0"/>
              </a:rPr>
            </a:br>
            <a:endParaRPr lang="it-IT" dirty="0">
              <a:solidFill>
                <a:srgbClr val="FFFFFF"/>
              </a:solidFill>
            </a:endParaRPr>
          </a:p>
        </p:txBody>
      </p:sp>
      <p:sp>
        <p:nvSpPr>
          <p:cNvPr id="26" name="Arc 2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5" name="Immagine 4" descr="Immagine che contiene testo&#10;&#10;Descrizione generata automaticamente">
            <a:extLst>
              <a:ext uri="{FF2B5EF4-FFF2-40B4-BE49-F238E27FC236}">
                <a16:creationId xmlns:a16="http://schemas.microsoft.com/office/drawing/2014/main" id="{C0AAB08E-4DE4-3A2B-1A11-E764F1F3E373}"/>
              </a:ext>
            </a:extLst>
          </p:cNvPr>
          <p:cNvPicPr>
            <a:picLocks noChangeAspect="1"/>
          </p:cNvPicPr>
          <p:nvPr/>
        </p:nvPicPr>
        <p:blipFill>
          <a:blip r:embed="rId2"/>
          <a:stretch>
            <a:fillRect/>
          </a:stretch>
        </p:blipFill>
        <p:spPr>
          <a:xfrm>
            <a:off x="4219493" y="1080540"/>
            <a:ext cx="7610474" cy="4696920"/>
          </a:xfrm>
          <a:prstGeom prst="rect">
            <a:avLst/>
          </a:prstGeom>
        </p:spPr>
      </p:pic>
      <p:sp>
        <p:nvSpPr>
          <p:cNvPr id="8" name="Segnaposto contenuto 2">
            <a:extLst>
              <a:ext uri="{FF2B5EF4-FFF2-40B4-BE49-F238E27FC236}">
                <a16:creationId xmlns:a16="http://schemas.microsoft.com/office/drawing/2014/main" id="{705B892D-8495-EC2D-AF24-D4D21261B84F}"/>
              </a:ext>
            </a:extLst>
          </p:cNvPr>
          <p:cNvSpPr>
            <a:spLocks noGrp="1"/>
          </p:cNvSpPr>
          <p:nvPr>
            <p:ph idx="1"/>
          </p:nvPr>
        </p:nvSpPr>
        <p:spPr>
          <a:xfrm>
            <a:off x="180892" y="1934894"/>
            <a:ext cx="3019260" cy="4489450"/>
          </a:xfrm>
        </p:spPr>
        <p:txBody>
          <a:bodyPr anchor="ctr">
            <a:normAutofit/>
          </a:bodyPr>
          <a:lstStyle/>
          <a:p>
            <a:pPr marL="0" indent="0">
              <a:buNone/>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 main we have a temporal for loop which we don’t want to be parallel because it is referring about subsequent temporal window: we will save the positions of all particles once every “</a:t>
            </a:r>
            <a:r>
              <a:rPr lang="en-US" sz="2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nstep</a:t>
            </a: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on an output file.</a:t>
            </a:r>
            <a:endParaRPr lang="it-IT"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it-IT" dirty="0"/>
          </a:p>
        </p:txBody>
      </p:sp>
    </p:spTree>
    <p:extLst>
      <p:ext uri="{BB962C8B-B14F-4D97-AF65-F5344CB8AC3E}">
        <p14:creationId xmlns:p14="http://schemas.microsoft.com/office/powerpoint/2010/main" val="1817934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0CB2B0B-2C1A-3864-ECB0-D9F261A3014A}"/>
              </a:ext>
            </a:extLst>
          </p:cNvPr>
          <p:cNvSpPr>
            <a:spLocks noGrp="1"/>
          </p:cNvSpPr>
          <p:nvPr>
            <p:ph type="title"/>
          </p:nvPr>
        </p:nvSpPr>
        <p:spPr>
          <a:xfrm>
            <a:off x="210584" y="513426"/>
            <a:ext cx="3200400" cy="1570578"/>
          </a:xfrm>
        </p:spPr>
        <p:txBody>
          <a:bodyPr>
            <a:normAutofit fontScale="90000"/>
          </a:bodyPr>
          <a:lstStyle/>
          <a:p>
            <a:r>
              <a:rPr lang="en-US" sz="2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Parallelization is achieved in this way:</a:t>
            </a:r>
            <a:br>
              <a:rPr lang="it-IT" sz="1800" dirty="0">
                <a:effectLst/>
                <a:latin typeface="Calibri" panose="020F0502020204030204" pitchFamily="34" charset="0"/>
                <a:ea typeface="Calibri" panose="020F0502020204030204" pitchFamily="34" charset="0"/>
                <a:cs typeface="Times New Roman" panose="02020603050405020304" pitchFamily="18" charset="0"/>
              </a:rPr>
            </a:br>
            <a:endParaRPr lang="it-IT" dirty="0">
              <a:solidFill>
                <a:srgbClr val="FFFFFF"/>
              </a:solidFill>
            </a:endParaRPr>
          </a:p>
        </p:txBody>
      </p:sp>
      <p:sp>
        <p:nvSpPr>
          <p:cNvPr id="26" name="Arc 2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Immagine 3" descr="Immagine che contiene testo&#10;&#10;Descrizione generata automaticamente">
            <a:extLst>
              <a:ext uri="{FF2B5EF4-FFF2-40B4-BE49-F238E27FC236}">
                <a16:creationId xmlns:a16="http://schemas.microsoft.com/office/drawing/2014/main" id="{7572A075-1954-1427-0770-80147CD92F64}"/>
              </a:ext>
            </a:extLst>
          </p:cNvPr>
          <p:cNvPicPr>
            <a:picLocks noChangeAspect="1"/>
          </p:cNvPicPr>
          <p:nvPr/>
        </p:nvPicPr>
        <p:blipFill rotWithShape="1">
          <a:blip r:embed="rId2"/>
          <a:srcRect r="16902"/>
          <a:stretch/>
        </p:blipFill>
        <p:spPr>
          <a:xfrm>
            <a:off x="4261735" y="1228140"/>
            <a:ext cx="7372100" cy="4401719"/>
          </a:xfrm>
          <a:prstGeom prst="rect">
            <a:avLst/>
          </a:prstGeom>
        </p:spPr>
      </p:pic>
      <p:sp>
        <p:nvSpPr>
          <p:cNvPr id="7" name="CasellaDiTesto 6">
            <a:extLst>
              <a:ext uri="{FF2B5EF4-FFF2-40B4-BE49-F238E27FC236}">
                <a16:creationId xmlns:a16="http://schemas.microsoft.com/office/drawing/2014/main" id="{EDB2423F-97BD-F9E6-D07E-B884ED354FFF}"/>
              </a:ext>
            </a:extLst>
          </p:cNvPr>
          <p:cNvSpPr txBox="1"/>
          <p:nvPr/>
        </p:nvSpPr>
        <p:spPr>
          <a:xfrm>
            <a:off x="210584" y="1521385"/>
            <a:ext cx="3085066" cy="5017527"/>
          </a:xfrm>
          <a:prstGeom prst="rect">
            <a:avLst/>
          </a:prstGeom>
          <a:noFill/>
        </p:spPr>
        <p:txBody>
          <a:bodyPr wrap="square">
            <a:spAutoFit/>
          </a:bodyPr>
          <a:lstStyle/>
          <a:p>
            <a:pPr indent="0">
              <a:lnSpc>
                <a:spcPct val="107000"/>
              </a:lnSpc>
              <a:buNone/>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 </a:t>
            </a:r>
            <a:r>
              <a:rPr lang="en-US" sz="2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simulate_one_step</a:t>
            </a: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we perform two parallel loops: one for the calculation of the overall force applied on a particle p as the result of the interaction with all the other forces and one to change the positions of all particles.</a:t>
            </a:r>
          </a:p>
          <a:p>
            <a:pPr indent="0">
              <a:lnSpc>
                <a:spcPct val="107000"/>
              </a:lnSpc>
              <a:buNone/>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Between the two loops we need a barrier to ensure that the final force to be applied on all particles is calculated before moving the particle itself.</a:t>
            </a:r>
            <a:endParaRPr lang="it-IT"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93585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004A8AE1-9605-41DC-920F-A4B8E8F23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Arc 68">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790889" flipH="1">
            <a:off x="715850" y="795372"/>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1" name="Oval 70">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2396"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17460" y="4737713"/>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0" name="Titolo 1">
            <a:extLst>
              <a:ext uri="{FF2B5EF4-FFF2-40B4-BE49-F238E27FC236}">
                <a16:creationId xmlns:a16="http://schemas.microsoft.com/office/drawing/2014/main" id="{8E8DB21B-944A-35AC-3D0E-CED048854E7B}"/>
              </a:ext>
            </a:extLst>
          </p:cNvPr>
          <p:cNvSpPr>
            <a:spLocks noGrp="1"/>
          </p:cNvSpPr>
          <p:nvPr>
            <p:ph type="title"/>
          </p:nvPr>
        </p:nvSpPr>
        <p:spPr>
          <a:xfrm>
            <a:off x="7474281" y="1396686"/>
            <a:ext cx="3240506" cy="4064628"/>
          </a:xfrm>
        </p:spPr>
        <p:txBody>
          <a:bodyPr>
            <a:normAutofit/>
          </a:bodyPr>
          <a:lstStyle/>
          <a:p>
            <a:r>
              <a:rPr lang="it-IT" b="1">
                <a:solidFill>
                  <a:srgbClr val="FFFFFF"/>
                </a:solidFill>
              </a:rPr>
              <a:t>MPI</a:t>
            </a:r>
          </a:p>
        </p:txBody>
      </p:sp>
    </p:spTree>
    <p:extLst>
      <p:ext uri="{BB962C8B-B14F-4D97-AF65-F5344CB8AC3E}">
        <p14:creationId xmlns:p14="http://schemas.microsoft.com/office/powerpoint/2010/main" val="38134238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itolo 1">
            <a:extLst>
              <a:ext uri="{FF2B5EF4-FFF2-40B4-BE49-F238E27FC236}">
                <a16:creationId xmlns:a16="http://schemas.microsoft.com/office/drawing/2014/main" id="{4D59E04A-8430-64E6-24BA-D9D136589944}"/>
              </a:ext>
            </a:extLst>
          </p:cNvPr>
          <p:cNvSpPr>
            <a:spLocks noGrp="1"/>
          </p:cNvSpPr>
          <p:nvPr>
            <p:ph type="title"/>
          </p:nvPr>
        </p:nvSpPr>
        <p:spPr>
          <a:xfrm>
            <a:off x="5759354" y="1426464"/>
            <a:ext cx="5337270" cy="866648"/>
          </a:xfrm>
        </p:spPr>
        <p:txBody>
          <a:bodyPr vert="horz" lIns="91440" tIns="45720" rIns="91440" bIns="45720" rtlCol="0" anchor="b">
            <a:normAutofit fontScale="90000"/>
          </a:bodyPr>
          <a:lstStyle/>
          <a:p>
            <a:br>
              <a:rPr lang="en-US" sz="5400" b="1" kern="1200" dirty="0">
                <a:solidFill>
                  <a:srgbClr val="FFFFFF"/>
                </a:solidFill>
                <a:latin typeface="+mj-lt"/>
                <a:ea typeface="+mj-ea"/>
                <a:cs typeface="+mj-cs"/>
              </a:rPr>
            </a:br>
            <a:r>
              <a:rPr lang="en-US" sz="5400" b="1" kern="1200" dirty="0">
                <a:solidFill>
                  <a:srgbClr val="FFFFFF"/>
                </a:solidFill>
                <a:latin typeface="+mj-lt"/>
                <a:ea typeface="+mj-ea"/>
                <a:cs typeface="+mj-cs"/>
              </a:rPr>
              <a:t>Communication: </a:t>
            </a:r>
          </a:p>
        </p:txBody>
      </p:sp>
      <p:sp>
        <p:nvSpPr>
          <p:cNvPr id="23"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Segnaposto contenuto 2">
            <a:extLst>
              <a:ext uri="{FF2B5EF4-FFF2-40B4-BE49-F238E27FC236}">
                <a16:creationId xmlns:a16="http://schemas.microsoft.com/office/drawing/2014/main" id="{12C9C887-AD3C-0DC5-BD20-F01411B73788}"/>
              </a:ext>
            </a:extLst>
          </p:cNvPr>
          <p:cNvSpPr txBox="1">
            <a:spLocks/>
          </p:cNvSpPr>
          <p:nvPr/>
        </p:nvSpPr>
        <p:spPr>
          <a:xfrm>
            <a:off x="5759354" y="2798064"/>
            <a:ext cx="5461095" cy="341761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07000"/>
              </a:lnSpc>
              <a:spcAft>
                <a:spcPts val="800"/>
              </a:spcAft>
              <a:buNone/>
            </a:pPr>
            <a:r>
              <a:rPr lang="en-US" sz="2000" dirty="0">
                <a:solidFill>
                  <a:schemeClr val="bg1"/>
                </a:solidFill>
                <a:latin typeface="Calibri" panose="020F0502020204030204" pitchFamily="34" charset="0"/>
                <a:cs typeface="Times New Roman" panose="02020603050405020304" pitchFamily="18" charset="0"/>
              </a:rPr>
              <a:t>In main are broadcasted all the info needed by all processes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2" name="Immagine 1" descr="Immagine che contiene testo&#10;&#10;Descrizione generata automaticamente">
            <a:extLst>
              <a:ext uri="{FF2B5EF4-FFF2-40B4-BE49-F238E27FC236}">
                <a16:creationId xmlns:a16="http://schemas.microsoft.com/office/drawing/2014/main" id="{0541FFD0-CDCA-3B37-9C84-AADBEB62B493}"/>
              </a:ext>
            </a:extLst>
          </p:cNvPr>
          <p:cNvPicPr>
            <a:picLocks noChangeAspect="1"/>
          </p:cNvPicPr>
          <p:nvPr/>
        </p:nvPicPr>
        <p:blipFill>
          <a:blip r:embed="rId2"/>
          <a:stretch>
            <a:fillRect/>
          </a:stretch>
        </p:blipFill>
        <p:spPr>
          <a:xfrm>
            <a:off x="1948917" y="3729483"/>
            <a:ext cx="7620872" cy="2486192"/>
          </a:xfrm>
          <a:prstGeom prst="rect">
            <a:avLst/>
          </a:prstGeom>
        </p:spPr>
      </p:pic>
    </p:spTree>
    <p:extLst>
      <p:ext uri="{BB962C8B-B14F-4D97-AF65-F5344CB8AC3E}">
        <p14:creationId xmlns:p14="http://schemas.microsoft.com/office/powerpoint/2010/main" val="32304987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itolo 1">
            <a:extLst>
              <a:ext uri="{FF2B5EF4-FFF2-40B4-BE49-F238E27FC236}">
                <a16:creationId xmlns:a16="http://schemas.microsoft.com/office/drawing/2014/main" id="{4D59E04A-8430-64E6-24BA-D9D136589944}"/>
              </a:ext>
            </a:extLst>
          </p:cNvPr>
          <p:cNvSpPr>
            <a:spLocks noGrp="1"/>
          </p:cNvSpPr>
          <p:nvPr>
            <p:ph type="title"/>
          </p:nvPr>
        </p:nvSpPr>
        <p:spPr>
          <a:xfrm>
            <a:off x="5759354" y="1426464"/>
            <a:ext cx="5337270" cy="866648"/>
          </a:xfrm>
        </p:spPr>
        <p:txBody>
          <a:bodyPr vert="horz" lIns="91440" tIns="45720" rIns="91440" bIns="45720" rtlCol="0" anchor="b">
            <a:normAutofit fontScale="90000"/>
          </a:bodyPr>
          <a:lstStyle/>
          <a:p>
            <a:br>
              <a:rPr lang="en-US" sz="5400" b="1" kern="1200" dirty="0">
                <a:solidFill>
                  <a:srgbClr val="FFFFFF"/>
                </a:solidFill>
                <a:latin typeface="+mj-lt"/>
                <a:ea typeface="+mj-ea"/>
                <a:cs typeface="+mj-cs"/>
              </a:rPr>
            </a:br>
            <a:r>
              <a:rPr lang="en-US" sz="5400" b="1" kern="1200" dirty="0">
                <a:solidFill>
                  <a:srgbClr val="FFFFFF"/>
                </a:solidFill>
                <a:latin typeface="+mj-lt"/>
                <a:ea typeface="+mj-ea"/>
                <a:cs typeface="+mj-cs"/>
              </a:rPr>
              <a:t>Communication: </a:t>
            </a:r>
          </a:p>
        </p:txBody>
      </p:sp>
      <p:sp>
        <p:nvSpPr>
          <p:cNvPr id="23"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Segnaposto contenuto 2">
            <a:extLst>
              <a:ext uri="{FF2B5EF4-FFF2-40B4-BE49-F238E27FC236}">
                <a16:creationId xmlns:a16="http://schemas.microsoft.com/office/drawing/2014/main" id="{12C9C887-AD3C-0DC5-BD20-F01411B73788}"/>
              </a:ext>
            </a:extLst>
          </p:cNvPr>
          <p:cNvSpPr txBox="1">
            <a:spLocks/>
          </p:cNvSpPr>
          <p:nvPr/>
        </p:nvSpPr>
        <p:spPr>
          <a:xfrm>
            <a:off x="5759354" y="2798064"/>
            <a:ext cx="5461095" cy="341761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07000"/>
              </a:lnSpc>
              <a:spcAft>
                <a:spcPts val="800"/>
              </a:spcAft>
              <a:buNone/>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 </a:t>
            </a:r>
            <a:r>
              <a:rPr lang="en-US" sz="2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init_particles</a:t>
            </a: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(in Simulation.cpp):</a:t>
            </a:r>
            <a:endParaRPr lang="it-IT"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2" name="Immagine 1" descr="Immagine che contiene testo&#10;&#10;Descrizione generata automaticamente">
            <a:extLst>
              <a:ext uri="{FF2B5EF4-FFF2-40B4-BE49-F238E27FC236}">
                <a16:creationId xmlns:a16="http://schemas.microsoft.com/office/drawing/2014/main" id="{0EFBC641-6ED2-EBD0-C006-9CB11E085C4F}"/>
              </a:ext>
            </a:extLst>
          </p:cNvPr>
          <p:cNvPicPr>
            <a:picLocks noChangeAspect="1"/>
          </p:cNvPicPr>
          <p:nvPr/>
        </p:nvPicPr>
        <p:blipFill>
          <a:blip r:embed="rId2"/>
          <a:stretch>
            <a:fillRect/>
          </a:stretch>
        </p:blipFill>
        <p:spPr>
          <a:xfrm>
            <a:off x="493217" y="3779635"/>
            <a:ext cx="11205566" cy="1454468"/>
          </a:xfrm>
          <a:prstGeom prst="rect">
            <a:avLst/>
          </a:prstGeom>
        </p:spPr>
      </p:pic>
    </p:spTree>
    <p:extLst>
      <p:ext uri="{BB962C8B-B14F-4D97-AF65-F5344CB8AC3E}">
        <p14:creationId xmlns:p14="http://schemas.microsoft.com/office/powerpoint/2010/main" val="1806105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itolo 1">
            <a:extLst>
              <a:ext uri="{FF2B5EF4-FFF2-40B4-BE49-F238E27FC236}">
                <a16:creationId xmlns:a16="http://schemas.microsoft.com/office/drawing/2014/main" id="{4D59E04A-8430-64E6-24BA-D9D136589944}"/>
              </a:ext>
            </a:extLst>
          </p:cNvPr>
          <p:cNvSpPr>
            <a:spLocks noGrp="1"/>
          </p:cNvSpPr>
          <p:nvPr>
            <p:ph type="title"/>
          </p:nvPr>
        </p:nvSpPr>
        <p:spPr>
          <a:xfrm>
            <a:off x="5759354" y="1426464"/>
            <a:ext cx="5337270" cy="866648"/>
          </a:xfrm>
        </p:spPr>
        <p:txBody>
          <a:bodyPr vert="horz" lIns="91440" tIns="45720" rIns="91440" bIns="45720" rtlCol="0" anchor="b">
            <a:normAutofit fontScale="90000"/>
          </a:bodyPr>
          <a:lstStyle/>
          <a:p>
            <a:br>
              <a:rPr lang="en-US" sz="5400" b="1" kern="1200" dirty="0">
                <a:solidFill>
                  <a:srgbClr val="FFFFFF"/>
                </a:solidFill>
                <a:latin typeface="+mj-lt"/>
                <a:ea typeface="+mj-ea"/>
                <a:cs typeface="+mj-cs"/>
              </a:rPr>
            </a:br>
            <a:r>
              <a:rPr lang="en-US" sz="5400" b="1" kern="1200" dirty="0">
                <a:solidFill>
                  <a:srgbClr val="FFFFFF"/>
                </a:solidFill>
                <a:latin typeface="+mj-lt"/>
                <a:ea typeface="+mj-ea"/>
                <a:cs typeface="+mj-cs"/>
              </a:rPr>
              <a:t>Communication: </a:t>
            </a:r>
          </a:p>
        </p:txBody>
      </p:sp>
      <p:sp>
        <p:nvSpPr>
          <p:cNvPr id="23"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Segnaposto contenuto 2">
            <a:extLst>
              <a:ext uri="{FF2B5EF4-FFF2-40B4-BE49-F238E27FC236}">
                <a16:creationId xmlns:a16="http://schemas.microsoft.com/office/drawing/2014/main" id="{12C9C887-AD3C-0DC5-BD20-F01411B73788}"/>
              </a:ext>
            </a:extLst>
          </p:cNvPr>
          <p:cNvSpPr txBox="1">
            <a:spLocks/>
          </p:cNvSpPr>
          <p:nvPr/>
        </p:nvSpPr>
        <p:spPr>
          <a:xfrm>
            <a:off x="5759354" y="2798064"/>
            <a:ext cx="5461095" cy="341761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0" algn="l" defTabSz="914400" rtl="0" eaLnBrk="1" fontAlgn="auto" latinLnBrk="0" hangingPunct="1">
              <a:lnSpc>
                <a:spcPct val="107000"/>
              </a:lnSpc>
              <a:spcBef>
                <a:spcPts val="1000"/>
              </a:spcBef>
              <a:spcAft>
                <a:spcPts val="80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In </a:t>
            </a:r>
            <a:r>
              <a:rPr kumimoji="0" lang="en-US" sz="2000" b="0" i="0" u="none" strike="noStrike" kern="1200" cap="none" spc="0" normalizeH="0" baseline="0" noProof="0" dirty="0" err="1">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init_particles</a:t>
            </a: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(in Simulation.cpp):</a:t>
            </a:r>
            <a:endParaRPr kumimoji="0" lang="it-IT"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3" name="Immagine 2" descr="Immagine che contiene testo, screenshot, schermo, argento&#10;&#10;Descrizione generata automaticamente">
            <a:extLst>
              <a:ext uri="{FF2B5EF4-FFF2-40B4-BE49-F238E27FC236}">
                <a16:creationId xmlns:a16="http://schemas.microsoft.com/office/drawing/2014/main" id="{89FDA686-F44E-D023-C428-CC1693982588}"/>
              </a:ext>
            </a:extLst>
          </p:cNvPr>
          <p:cNvPicPr>
            <a:picLocks noChangeAspect="1"/>
          </p:cNvPicPr>
          <p:nvPr/>
        </p:nvPicPr>
        <p:blipFill>
          <a:blip r:embed="rId2"/>
          <a:stretch>
            <a:fillRect/>
          </a:stretch>
        </p:blipFill>
        <p:spPr>
          <a:xfrm>
            <a:off x="1287467" y="3301625"/>
            <a:ext cx="8813143" cy="3419002"/>
          </a:xfrm>
          <a:prstGeom prst="rect">
            <a:avLst/>
          </a:prstGeom>
        </p:spPr>
      </p:pic>
    </p:spTree>
    <p:extLst>
      <p:ext uri="{BB962C8B-B14F-4D97-AF65-F5344CB8AC3E}">
        <p14:creationId xmlns:p14="http://schemas.microsoft.com/office/powerpoint/2010/main" val="15215017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itolo 1">
            <a:extLst>
              <a:ext uri="{FF2B5EF4-FFF2-40B4-BE49-F238E27FC236}">
                <a16:creationId xmlns:a16="http://schemas.microsoft.com/office/drawing/2014/main" id="{4D59E04A-8430-64E6-24BA-D9D136589944}"/>
              </a:ext>
            </a:extLst>
          </p:cNvPr>
          <p:cNvSpPr>
            <a:spLocks noGrp="1"/>
          </p:cNvSpPr>
          <p:nvPr>
            <p:ph type="title"/>
          </p:nvPr>
        </p:nvSpPr>
        <p:spPr>
          <a:xfrm>
            <a:off x="5759354" y="1426464"/>
            <a:ext cx="5337270" cy="866648"/>
          </a:xfrm>
        </p:spPr>
        <p:txBody>
          <a:bodyPr vert="horz" lIns="91440" tIns="45720" rIns="91440" bIns="45720" rtlCol="0" anchor="b">
            <a:normAutofit fontScale="90000"/>
          </a:bodyPr>
          <a:lstStyle/>
          <a:p>
            <a:br>
              <a:rPr lang="en-US" sz="5400" b="1" kern="1200" dirty="0">
                <a:solidFill>
                  <a:srgbClr val="FFFFFF"/>
                </a:solidFill>
                <a:latin typeface="+mj-lt"/>
                <a:ea typeface="+mj-ea"/>
                <a:cs typeface="+mj-cs"/>
              </a:rPr>
            </a:br>
            <a:br>
              <a:rPr lang="en-US" sz="5400" b="1" kern="1200" dirty="0">
                <a:solidFill>
                  <a:srgbClr val="FFFFFF"/>
                </a:solidFill>
                <a:latin typeface="+mj-lt"/>
                <a:ea typeface="+mj-ea"/>
                <a:cs typeface="+mj-cs"/>
              </a:rPr>
            </a:br>
            <a:r>
              <a:rPr lang="en-US" sz="5400" b="1" kern="1200" dirty="0">
                <a:solidFill>
                  <a:srgbClr val="FFFFFF"/>
                </a:solidFill>
                <a:latin typeface="+mj-lt"/>
                <a:ea typeface="+mj-ea"/>
                <a:cs typeface="+mj-cs"/>
              </a:rPr>
              <a:t>Work scheduling: </a:t>
            </a:r>
          </a:p>
        </p:txBody>
      </p:sp>
      <p:sp>
        <p:nvSpPr>
          <p:cNvPr id="23"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Segnaposto contenuto 2">
            <a:extLst>
              <a:ext uri="{FF2B5EF4-FFF2-40B4-BE49-F238E27FC236}">
                <a16:creationId xmlns:a16="http://schemas.microsoft.com/office/drawing/2014/main" id="{12C9C887-AD3C-0DC5-BD20-F01411B73788}"/>
              </a:ext>
            </a:extLst>
          </p:cNvPr>
          <p:cNvSpPr txBox="1">
            <a:spLocks/>
          </p:cNvSpPr>
          <p:nvPr/>
        </p:nvSpPr>
        <p:spPr>
          <a:xfrm>
            <a:off x="5008125" y="2795706"/>
            <a:ext cx="6839727" cy="3845705"/>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0" algn="l" defTabSz="914400" rtl="0" eaLnBrk="1" fontAlgn="auto" latinLnBrk="0" hangingPunct="1">
              <a:lnSpc>
                <a:spcPct val="107000"/>
              </a:lnSpc>
              <a:spcBef>
                <a:spcPts val="1000"/>
              </a:spcBef>
              <a:spcAft>
                <a:spcPts val="800"/>
              </a:spcAft>
              <a:buClrTx/>
              <a:buSzTx/>
              <a:buFont typeface="Arial" panose="020B0604020202020204" pitchFamily="34" charset="0"/>
              <a:buNone/>
              <a:tabLst/>
              <a:defRPr/>
            </a:pPr>
            <a:r>
              <a:rPr kumimoji="0" lang="en-US" sz="19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Each process calculate the resulting force and movement of a subset of particles ( given by sizes[rank] and </a:t>
            </a:r>
            <a:r>
              <a:rPr kumimoji="0" lang="en-US" sz="1900" b="0" i="0" u="none" strike="noStrike" kern="1200" cap="none" spc="0" normalizeH="0" baseline="0" noProof="0" dirty="0" err="1">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displs</a:t>
            </a:r>
            <a:r>
              <a:rPr kumimoji="0" lang="en-US" sz="19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[rank]). In order to do this, each process needs </a:t>
            </a:r>
            <a:r>
              <a:rPr lang="en-US" sz="1900" dirty="0">
                <a:solidFill>
                  <a:prstClr val="white"/>
                </a:solidFill>
                <a:latin typeface="Calibri" panose="020F0502020204030204" pitchFamily="34" charset="0"/>
                <a:ea typeface="Calibri" panose="020F0502020204030204" pitchFamily="34" charset="0"/>
                <a:cs typeface="Times New Roman" panose="02020603050405020304" pitchFamily="18" charset="0"/>
              </a:rPr>
              <a:t>to know </a:t>
            </a:r>
            <a:r>
              <a:rPr kumimoji="0" lang="en-US" sz="19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about the positions of all particles and it will fill a vector of accelerations and velocities of length sizes[rank]. This is done using a different data structure compared with </a:t>
            </a:r>
            <a:r>
              <a:rPr kumimoji="0" lang="en-US" sz="1900" b="0" i="0" u="none" strike="noStrike" kern="1200" cap="none" spc="0" normalizeH="0" baseline="0" noProof="0" dirty="0" err="1">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Openmp</a:t>
            </a:r>
            <a:r>
              <a:rPr kumimoji="0" lang="en-US" sz="19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This decision was </a:t>
            </a:r>
            <a:r>
              <a:rPr kumimoji="0" lang="en-US" sz="1900" b="0" i="0" u="none" strike="noStrike" kern="1200" cap="none" spc="0" normalizeH="0" baseline="0" noProof="0" dirty="0" err="1">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tanken</a:t>
            </a:r>
            <a:r>
              <a:rPr kumimoji="0" lang="en-US" sz="19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in order to move less data as possible between processes: the only information that a process need to know about particles that doesn’t own to its assigned partition is the positions of the other particle (there is no point in sending also accelerations and velocities).                                                                      In main after each call to </a:t>
            </a:r>
            <a:r>
              <a:rPr kumimoji="0" lang="en-US" sz="1900" b="0" i="0" u="none" strike="noStrike" kern="1200" cap="none" spc="0" normalizeH="0" baseline="0" noProof="0" dirty="0" err="1">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simulate_one_step</a:t>
            </a:r>
            <a:r>
              <a:rPr kumimoji="0" lang="en-US" sz="19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the info about the new position of particles calculate by the processors is gathered to all processors.                                                                                                            The only processor that is in charge of saving is the process with rank 0.</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9350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itolo 1">
            <a:extLst>
              <a:ext uri="{FF2B5EF4-FFF2-40B4-BE49-F238E27FC236}">
                <a16:creationId xmlns:a16="http://schemas.microsoft.com/office/drawing/2014/main" id="{4D59E04A-8430-64E6-24BA-D9D136589944}"/>
              </a:ext>
            </a:extLst>
          </p:cNvPr>
          <p:cNvSpPr>
            <a:spLocks noGrp="1"/>
          </p:cNvSpPr>
          <p:nvPr>
            <p:ph type="title"/>
          </p:nvPr>
        </p:nvSpPr>
        <p:spPr>
          <a:xfrm>
            <a:off x="5759354" y="1426464"/>
            <a:ext cx="5337270" cy="866648"/>
          </a:xfrm>
        </p:spPr>
        <p:txBody>
          <a:bodyPr vert="horz" lIns="91440" tIns="45720" rIns="91440" bIns="45720" rtlCol="0" anchor="b">
            <a:normAutofit fontScale="90000"/>
          </a:bodyPr>
          <a:lstStyle/>
          <a:p>
            <a:br>
              <a:rPr lang="en-US" sz="5400" b="1" kern="1200" dirty="0">
                <a:solidFill>
                  <a:srgbClr val="FFFFFF"/>
                </a:solidFill>
                <a:latin typeface="+mj-lt"/>
                <a:ea typeface="+mj-ea"/>
                <a:cs typeface="+mj-cs"/>
              </a:rPr>
            </a:br>
            <a:r>
              <a:rPr lang="en-US" sz="5400" b="1" kern="1200" dirty="0">
                <a:solidFill>
                  <a:srgbClr val="FFFFFF"/>
                </a:solidFill>
                <a:latin typeface="+mj-lt"/>
                <a:ea typeface="+mj-ea"/>
                <a:cs typeface="+mj-cs"/>
              </a:rPr>
              <a:t>Computation and Parallelization are achieved in this way:</a:t>
            </a:r>
          </a:p>
        </p:txBody>
      </p:sp>
      <p:sp>
        <p:nvSpPr>
          <p:cNvPr id="23"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Segnaposto contenuto 2">
            <a:extLst>
              <a:ext uri="{FF2B5EF4-FFF2-40B4-BE49-F238E27FC236}">
                <a16:creationId xmlns:a16="http://schemas.microsoft.com/office/drawing/2014/main" id="{12C9C887-AD3C-0DC5-BD20-F01411B73788}"/>
              </a:ext>
            </a:extLst>
          </p:cNvPr>
          <p:cNvSpPr txBox="1">
            <a:spLocks/>
          </p:cNvSpPr>
          <p:nvPr/>
        </p:nvSpPr>
        <p:spPr>
          <a:xfrm>
            <a:off x="5759355" y="2798064"/>
            <a:ext cx="6032595" cy="385038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Each process calculate </a:t>
            </a:r>
            <a:r>
              <a:rPr kumimoji="0" lang="en-US" sz="1800" b="0" i="0" u="none" strike="noStrike" kern="1200" cap="none" spc="0" normalizeH="0" baseline="0" noProof="0" dirty="0" err="1">
                <a:ln>
                  <a:noFill/>
                </a:ln>
                <a:solidFill>
                  <a:srgbClr val="FFFFFF"/>
                </a:solidFill>
                <a:effectLst/>
                <a:uLnTx/>
                <a:uFillTx/>
                <a:latin typeface="Calibri" panose="020F0502020204030204"/>
                <a:ea typeface="+mn-ea"/>
                <a:cs typeface="+mn-cs"/>
              </a:rPr>
              <a:t>simulate_one_step</a:t>
            </a: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 on its partition of particle. In this case there is no need of the barrier between the for loop as they are executed sequentially on each processor and the same processor that has finished the calculation of a subset of particle is the one that will calculate the movement of the same subset of particles. So for sure the calculation of the resulting force on a given particle is finished before the function call to “move” on the same particle.</a:t>
            </a:r>
          </a:p>
          <a:p>
            <a:pPr marL="0" marR="0" lvl="0" indent="0" algn="l" defTabSz="914400" rtl="0" eaLnBrk="1" fontAlgn="auto" latinLnBrk="0" hangingPunct="1">
              <a:lnSpc>
                <a:spcPct val="90000"/>
              </a:lnSpc>
              <a:spcBef>
                <a:spcPts val="1000"/>
              </a:spcBef>
              <a:spcAft>
                <a:spcPts val="0"/>
              </a:spcAft>
              <a:buClrTx/>
              <a:buSzTx/>
              <a:buNone/>
              <a:tabLst/>
              <a:defRPr/>
            </a:pPr>
            <a:r>
              <a:rPr lang="en-US" sz="1800" dirty="0">
                <a:solidFill>
                  <a:srgbClr val="FFFFFF"/>
                </a:solidFill>
                <a:latin typeface="Calibri" panose="020F0502020204030204"/>
              </a:rPr>
              <a:t>In both MPI e OpenMP the initialization is serialized: in the former case only rank 0 do it, in the latter we didn’t enclosed that part in a #pragma </a:t>
            </a:r>
            <a:r>
              <a:rPr lang="en-US" sz="1800" dirty="0" err="1">
                <a:solidFill>
                  <a:srgbClr val="FFFFFF"/>
                </a:solidFill>
                <a:latin typeface="Calibri" panose="020F0502020204030204"/>
              </a:rPr>
              <a:t>omp</a:t>
            </a:r>
            <a:r>
              <a:rPr lang="en-US" sz="1800" dirty="0">
                <a:solidFill>
                  <a:srgbClr val="FFFFFF"/>
                </a:solidFill>
                <a:latin typeface="Calibri" panose="020F0502020204030204"/>
              </a:rPr>
              <a:t> directive.</a:t>
            </a:r>
            <a:endParaRPr lang="it-IT" sz="1800" dirty="0">
              <a:solidFill>
                <a:srgbClr val="FFFFFF"/>
              </a:solidFill>
              <a:latin typeface="Calibri" panose="020F0502020204030204"/>
            </a:endParaRPr>
          </a:p>
          <a:p>
            <a:pPr marL="0" marR="0" lvl="0" indent="0" algn="l" defTabSz="914400" rtl="0" eaLnBrk="1" fontAlgn="auto" latinLnBrk="0" hangingPunct="1">
              <a:lnSpc>
                <a:spcPct val="90000"/>
              </a:lnSpc>
              <a:spcBef>
                <a:spcPts val="1000"/>
              </a:spcBef>
              <a:spcAft>
                <a:spcPts val="0"/>
              </a:spcAft>
              <a:buClrTx/>
              <a:buSz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2293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itolo 1">
            <a:extLst>
              <a:ext uri="{FF2B5EF4-FFF2-40B4-BE49-F238E27FC236}">
                <a16:creationId xmlns:a16="http://schemas.microsoft.com/office/drawing/2014/main" id="{4D59E04A-8430-64E6-24BA-D9D136589944}"/>
              </a:ext>
            </a:extLst>
          </p:cNvPr>
          <p:cNvSpPr>
            <a:spLocks noGrp="1"/>
          </p:cNvSpPr>
          <p:nvPr>
            <p:ph type="title"/>
          </p:nvPr>
        </p:nvSpPr>
        <p:spPr>
          <a:xfrm>
            <a:off x="838200" y="365125"/>
            <a:ext cx="10515600" cy="1325563"/>
          </a:xfrm>
        </p:spPr>
        <p:txBody>
          <a:bodyPr/>
          <a:lstStyle/>
          <a:p>
            <a:pPr algn="ctr"/>
            <a:r>
              <a:rPr lang="it-IT" sz="6600" b="1" dirty="0">
                <a:solidFill>
                  <a:srgbClr val="ED7D31"/>
                </a:solidFill>
              </a:rPr>
              <a:t>Work </a:t>
            </a:r>
            <a:r>
              <a:rPr lang="it-IT" sz="6600" b="1" dirty="0" err="1">
                <a:solidFill>
                  <a:srgbClr val="ED7D31"/>
                </a:solidFill>
              </a:rPr>
              <a:t>done</a:t>
            </a:r>
            <a:endParaRPr lang="it-IT" sz="6600" b="1" dirty="0">
              <a:solidFill>
                <a:srgbClr val="ED7D31"/>
              </a:solidFill>
            </a:endParaRPr>
          </a:p>
        </p:txBody>
      </p:sp>
      <p:sp>
        <p:nvSpPr>
          <p:cNvPr id="6" name="Segnaposto contenuto 2">
            <a:extLst>
              <a:ext uri="{FF2B5EF4-FFF2-40B4-BE49-F238E27FC236}">
                <a16:creationId xmlns:a16="http://schemas.microsoft.com/office/drawing/2014/main" id="{ADE10EE4-117F-1E26-4E44-64657F7AD8F8}"/>
              </a:ext>
            </a:extLst>
          </p:cNvPr>
          <p:cNvSpPr>
            <a:spLocks noGrp="1"/>
          </p:cNvSpPr>
          <p:nvPr>
            <p:ph idx="1"/>
          </p:nvPr>
        </p:nvSpPr>
        <p:spPr>
          <a:xfrm>
            <a:off x="838200" y="1825625"/>
            <a:ext cx="10515600" cy="4351338"/>
          </a:xfrm>
        </p:spPr>
        <p:txBody>
          <a:bodyPr/>
          <a:lstStyle/>
          <a:p>
            <a:pPr marL="342900" lvl="0" indent="-342900" algn="ctr">
              <a:lnSpc>
                <a:spcPct val="107000"/>
              </a:lnSpc>
              <a:buFont typeface="Symbol" panose="05050102010706020507" pitchFamily="18" charset="2"/>
              <a:buChar char=""/>
            </a:pPr>
            <a:r>
              <a:rPr lang="en-US" sz="1800" dirty="0">
                <a:latin typeface="Calibri" panose="020F0502020204030204" pitchFamily="34" charset="0"/>
                <a:ea typeface="Calibri" panose="020F0502020204030204" pitchFamily="34" charset="0"/>
                <a:cs typeface="Times New Roman" panose="02020603050405020304" pitchFamily="18" charset="0"/>
              </a:rPr>
              <a:t>F</a:t>
            </a:r>
            <a:r>
              <a:rPr lang="en-US" sz="1800" dirty="0">
                <a:effectLst/>
                <a:latin typeface="Calibri" panose="020F0502020204030204" pitchFamily="34" charset="0"/>
                <a:ea typeface="Calibri" panose="020F0502020204030204" pitchFamily="34" charset="0"/>
                <a:cs typeface="Times New Roman" panose="02020603050405020304" pitchFamily="18" charset="0"/>
              </a:rPr>
              <a:t>rom 2D to 3D</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ctr">
              <a:lnSpc>
                <a:spcPct val="107000"/>
              </a:lnSpc>
              <a:buFont typeface="Symbol" panose="05050102010706020507" pitchFamily="18" charset="2"/>
              <a:buChar char=""/>
            </a:pPr>
            <a:r>
              <a:rPr lang="en-US" sz="1800" dirty="0">
                <a:latin typeface="Calibri" panose="020F0502020204030204" pitchFamily="34" charset="0"/>
                <a:ea typeface="Calibri" panose="020F0502020204030204" pitchFamily="34" charset="0"/>
                <a:cs typeface="Times New Roman" panose="02020603050405020304" pitchFamily="18" charset="0"/>
              </a:rPr>
              <a:t>P</a:t>
            </a:r>
            <a:r>
              <a:rPr lang="en-US" sz="1800" dirty="0">
                <a:effectLst/>
                <a:latin typeface="Calibri" panose="020F0502020204030204" pitchFamily="34" charset="0"/>
                <a:ea typeface="Calibri" panose="020F0502020204030204" pitchFamily="34" charset="0"/>
                <a:cs typeface="Times New Roman" panose="02020603050405020304" pitchFamily="18" charset="0"/>
              </a:rPr>
              <a:t>ossibility of using different interaction forces: repulsive, gravitational, gravitational with assist, coulomb force (std::</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shared_ptr</a:t>
            </a:r>
            <a:r>
              <a:rPr lang="en-US" sz="1800" dirty="0">
                <a:effectLst/>
                <a:latin typeface="Calibri" panose="020F0502020204030204" pitchFamily="34" charset="0"/>
                <a:ea typeface="Calibri" panose="020F0502020204030204" pitchFamily="34" charset="0"/>
                <a:cs typeface="Times New Roman" panose="02020603050405020304" pitchFamily="18" charset="0"/>
              </a:rPr>
              <a:t>&lt;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AbstractForce</a:t>
            </a:r>
            <a:r>
              <a:rPr lang="en-US" sz="1800" dirty="0">
                <a:effectLst/>
                <a:latin typeface="Calibri" panose="020F0502020204030204" pitchFamily="34" charset="0"/>
                <a:ea typeface="Calibri" panose="020F0502020204030204" pitchFamily="34" charset="0"/>
                <a:cs typeface="Times New Roman" panose="02020603050405020304" pitchFamily="18" charset="0"/>
              </a:rPr>
              <a:t>&gt; force;)</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ctr">
              <a:lnSpc>
                <a:spcPct val="107000"/>
              </a:lnSpc>
              <a:buFont typeface="Symbol" panose="05050102010706020507" pitchFamily="18" charset="2"/>
              <a:buChar char=""/>
            </a:pPr>
            <a:r>
              <a:rPr lang="en-US" sz="1800" dirty="0" err="1">
                <a:latin typeface="Calibri" panose="020F0502020204030204" pitchFamily="34" charset="0"/>
                <a:ea typeface="Calibri" panose="020F0502020204030204" pitchFamily="34" charset="0"/>
                <a:cs typeface="Times New Roman" panose="02020603050405020304" pitchFamily="18" charset="0"/>
              </a:rPr>
              <a:t>C</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uda</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ctr">
              <a:lnSpc>
                <a:spcPct val="107000"/>
              </a:lnSpc>
              <a:buFont typeface="Symbol" panose="05050102010706020507" pitchFamily="18" charset="2"/>
              <a:buChar char=""/>
            </a:pPr>
            <a:r>
              <a:rPr lang="en-US" sz="1800" dirty="0">
                <a:latin typeface="Calibri" panose="020F0502020204030204" pitchFamily="34" charset="0"/>
                <a:ea typeface="Calibri" panose="020F0502020204030204" pitchFamily="34" charset="0"/>
                <a:cs typeface="Times New Roman" panose="02020603050405020304" pitchFamily="18" charset="0"/>
              </a:rPr>
              <a:t>P</a:t>
            </a:r>
            <a:r>
              <a:rPr lang="en-US" sz="1800" dirty="0">
                <a:effectLst/>
                <a:latin typeface="Calibri" panose="020F0502020204030204" pitchFamily="34" charset="0"/>
                <a:ea typeface="Calibri" panose="020F0502020204030204" pitchFamily="34" charset="0"/>
                <a:cs typeface="Times New Roman" panose="02020603050405020304" pitchFamily="18" charset="0"/>
              </a:rPr>
              <a:t>ossibility of using different collision types 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cuda</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in </a:t>
            </a:r>
            <a:r>
              <a:rPr lang="en-US" sz="1800" dirty="0" err="1">
                <a:latin typeface="Calibri" panose="020F0502020204030204" pitchFamily="34" charset="0"/>
                <a:ea typeface="Calibri" panose="020F0502020204030204" pitchFamily="34" charset="0"/>
                <a:cs typeface="Times New Roman" panose="02020603050405020304" pitchFamily="18" charset="0"/>
              </a:rPr>
              <a:t>O</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penmp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4000500" lvl="8" indent="-342900" algn="ctr">
              <a:lnSpc>
                <a:spcPct val="107000"/>
              </a:lnSpc>
              <a:buFont typeface="Symbol" panose="05050102010706020507" pitchFamily="18" charset="2"/>
              <a:buChar char=""/>
            </a:pPr>
            <a:endParaRPr lang="it-IT" sz="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it-IT" dirty="0"/>
          </a:p>
        </p:txBody>
      </p:sp>
    </p:spTree>
    <p:extLst>
      <p:ext uri="{BB962C8B-B14F-4D97-AF65-F5344CB8AC3E}">
        <p14:creationId xmlns:p14="http://schemas.microsoft.com/office/powerpoint/2010/main" val="3161589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itolo 1">
            <a:extLst>
              <a:ext uri="{FF2B5EF4-FFF2-40B4-BE49-F238E27FC236}">
                <a16:creationId xmlns:a16="http://schemas.microsoft.com/office/drawing/2014/main" id="{4D59E04A-8430-64E6-24BA-D9D136589944}"/>
              </a:ext>
            </a:extLst>
          </p:cNvPr>
          <p:cNvSpPr>
            <a:spLocks noGrp="1"/>
          </p:cNvSpPr>
          <p:nvPr>
            <p:ph type="title"/>
          </p:nvPr>
        </p:nvSpPr>
        <p:spPr>
          <a:xfrm>
            <a:off x="5759354" y="1426464"/>
            <a:ext cx="5337270" cy="866648"/>
          </a:xfrm>
        </p:spPr>
        <p:txBody>
          <a:bodyPr vert="horz" lIns="91440" tIns="45720" rIns="91440" bIns="45720" rtlCol="0" anchor="b">
            <a:normAutofit fontScale="90000"/>
          </a:bodyPr>
          <a:lstStyle/>
          <a:p>
            <a:br>
              <a:rPr lang="en-US" sz="5400" b="1" kern="1200" dirty="0">
                <a:solidFill>
                  <a:srgbClr val="FFFFFF"/>
                </a:solidFill>
                <a:latin typeface="+mj-lt"/>
                <a:ea typeface="+mj-ea"/>
                <a:cs typeface="+mj-cs"/>
              </a:rPr>
            </a:br>
            <a:r>
              <a:rPr lang="en-US" sz="5400" b="1" kern="1200" dirty="0">
                <a:solidFill>
                  <a:srgbClr val="FFFFFF"/>
                </a:solidFill>
                <a:latin typeface="+mj-lt"/>
                <a:ea typeface="+mj-ea"/>
                <a:cs typeface="+mj-cs"/>
              </a:rPr>
              <a:t>Computation and Parallelization are achieved in this way:</a:t>
            </a:r>
          </a:p>
        </p:txBody>
      </p:sp>
      <p:sp>
        <p:nvSpPr>
          <p:cNvPr id="23"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Immagine 1" descr="Immagine che contiene testo&#10;&#10;Descrizione generata automaticamente">
            <a:extLst>
              <a:ext uri="{FF2B5EF4-FFF2-40B4-BE49-F238E27FC236}">
                <a16:creationId xmlns:a16="http://schemas.microsoft.com/office/drawing/2014/main" id="{7B66B25A-C82F-8228-FF80-20F7331E4822}"/>
              </a:ext>
            </a:extLst>
          </p:cNvPr>
          <p:cNvPicPr>
            <a:picLocks noChangeAspect="1"/>
          </p:cNvPicPr>
          <p:nvPr/>
        </p:nvPicPr>
        <p:blipFill rotWithShape="1">
          <a:blip r:embed="rId2"/>
          <a:srcRect b="9374"/>
          <a:stretch/>
        </p:blipFill>
        <p:spPr>
          <a:xfrm>
            <a:off x="1613217" y="2674859"/>
            <a:ext cx="8965566" cy="4183141"/>
          </a:xfrm>
          <a:prstGeom prst="rect">
            <a:avLst/>
          </a:prstGeom>
        </p:spPr>
      </p:pic>
    </p:spTree>
    <p:extLst>
      <p:ext uri="{BB962C8B-B14F-4D97-AF65-F5344CB8AC3E}">
        <p14:creationId xmlns:p14="http://schemas.microsoft.com/office/powerpoint/2010/main" val="33966503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itolo 1">
            <a:extLst>
              <a:ext uri="{FF2B5EF4-FFF2-40B4-BE49-F238E27FC236}">
                <a16:creationId xmlns:a16="http://schemas.microsoft.com/office/drawing/2014/main" id="{4D59E04A-8430-64E6-24BA-D9D136589944}"/>
              </a:ext>
            </a:extLst>
          </p:cNvPr>
          <p:cNvSpPr>
            <a:spLocks noGrp="1"/>
          </p:cNvSpPr>
          <p:nvPr>
            <p:ph type="title"/>
          </p:nvPr>
        </p:nvSpPr>
        <p:spPr>
          <a:xfrm>
            <a:off x="5759354" y="1426464"/>
            <a:ext cx="5337270" cy="866648"/>
          </a:xfrm>
        </p:spPr>
        <p:txBody>
          <a:bodyPr vert="horz" lIns="91440" tIns="45720" rIns="91440" bIns="45720" rtlCol="0" anchor="b">
            <a:normAutofit fontScale="90000"/>
          </a:bodyPr>
          <a:lstStyle/>
          <a:p>
            <a:pPr marL="228600" marR="0" lvl="0" indent="0" algn="l" defTabSz="914400" rtl="0" eaLnBrk="1" fontAlgn="auto" latinLnBrk="0" hangingPunct="1">
              <a:lnSpc>
                <a:spcPct val="107000"/>
              </a:lnSpc>
              <a:spcBef>
                <a:spcPts val="1000"/>
              </a:spcBef>
              <a:spcAft>
                <a:spcPts val="800"/>
              </a:spcAft>
              <a:buClrTx/>
              <a:buSzTx/>
              <a:buFont typeface="Arial" panose="020B0604020202020204" pitchFamily="34" charset="0"/>
              <a:buNone/>
              <a:tabLst/>
              <a:defRPr/>
            </a:pPr>
            <a:r>
              <a:rPr kumimoji="0" lang="en-US" sz="5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Note:</a:t>
            </a:r>
          </a:p>
        </p:txBody>
      </p:sp>
      <p:sp>
        <p:nvSpPr>
          <p:cNvPr id="23"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Segnaposto contenuto 2">
            <a:extLst>
              <a:ext uri="{FF2B5EF4-FFF2-40B4-BE49-F238E27FC236}">
                <a16:creationId xmlns:a16="http://schemas.microsoft.com/office/drawing/2014/main" id="{12C9C887-AD3C-0DC5-BD20-F01411B73788}"/>
              </a:ext>
            </a:extLst>
          </p:cNvPr>
          <p:cNvSpPr txBox="1">
            <a:spLocks/>
          </p:cNvSpPr>
          <p:nvPr/>
        </p:nvSpPr>
        <p:spPr>
          <a:xfrm>
            <a:off x="5759354" y="2798064"/>
            <a:ext cx="5461095" cy="3417611"/>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0" algn="l" defTabSz="914400" rtl="0" eaLnBrk="1" fontAlgn="auto" latinLnBrk="0" hangingPunct="1">
              <a:lnSpc>
                <a:spcPct val="107000"/>
              </a:lnSpc>
              <a:spcBef>
                <a:spcPts val="1000"/>
              </a:spcBef>
              <a:spcAft>
                <a:spcPts val="80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We preferred not to implement collision in MPI to keep the good featuring of sending just </a:t>
            </a:r>
            <a:r>
              <a:rPr lang="en-US" sz="2000" dirty="0">
                <a:solidFill>
                  <a:prstClr val="white"/>
                </a:solidFill>
                <a:latin typeface="Calibri" panose="020F0502020204030204" pitchFamily="34" charset="0"/>
                <a:ea typeface="Calibri" panose="020F0502020204030204" pitchFamily="34" charset="0"/>
                <a:cs typeface="Times New Roman" panose="02020603050405020304" pitchFamily="18" charset="0"/>
              </a:rPr>
              <a:t>small</a:t>
            </a: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chunks of particles’ velocities. (Information of velocities of all particles is needed by a process to compute the effect of an elastic or anelastic collision). </a:t>
            </a:r>
          </a:p>
          <a:p>
            <a:pPr marL="228600" marR="0" lvl="0" indent="0" algn="l" defTabSz="914400" rtl="0" eaLnBrk="1" fontAlgn="auto" latinLnBrk="0" hangingPunct="1">
              <a:lnSpc>
                <a:spcPct val="107000"/>
              </a:lnSpc>
              <a:spcBef>
                <a:spcPts val="1000"/>
              </a:spcBef>
              <a:spcAft>
                <a:spcPts val="80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For the same reason in MPI we have chosen not to implement the optimization of the calculation of just the lower triangular part of the matrix representing interactions (while in </a:t>
            </a:r>
            <a:r>
              <a:rPr kumimoji="0" lang="en-US" sz="2000" b="0" i="0" u="none" strike="noStrike" kern="1200" cap="none" spc="0" normalizeH="0" baseline="0" noProof="0" dirty="0" err="1">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Openmp</a:t>
            </a:r>
            <a:r>
              <a:rPr kumimoji="0" lang="en-US" sz="2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we have implemented it).</a:t>
            </a:r>
          </a:p>
        </p:txBody>
      </p:sp>
    </p:spTree>
    <p:extLst>
      <p:ext uri="{BB962C8B-B14F-4D97-AF65-F5344CB8AC3E}">
        <p14:creationId xmlns:p14="http://schemas.microsoft.com/office/powerpoint/2010/main" val="1135697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46526E95-A208-60A8-4A40-3344B85D86F7}"/>
              </a:ext>
            </a:extLst>
          </p:cNvPr>
          <p:cNvSpPr>
            <a:spLocks noGrp="1"/>
          </p:cNvSpPr>
          <p:nvPr>
            <p:ph type="title"/>
          </p:nvPr>
        </p:nvSpPr>
        <p:spPr>
          <a:xfrm>
            <a:off x="838200" y="365125"/>
            <a:ext cx="10515600" cy="1325563"/>
          </a:xfrm>
        </p:spPr>
        <p:txBody>
          <a:bodyPr>
            <a:noAutofit/>
          </a:bodyPr>
          <a:lstStyle/>
          <a:p>
            <a:pPr marL="457200">
              <a:lnSpc>
                <a:spcPct val="107000"/>
              </a:lnSpc>
            </a:pPr>
            <a:r>
              <a:rPr lang="en-US" sz="4000" b="1" dirty="0">
                <a:solidFill>
                  <a:srgbClr val="ED7D31"/>
                </a:solidFill>
              </a:rPr>
              <a:t>Performance results on the 2D implementation:</a:t>
            </a:r>
            <a:endParaRPr lang="it-IT" sz="4000" b="1" dirty="0">
              <a:solidFill>
                <a:srgbClr val="ED7D31"/>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aphicFrame>
        <p:nvGraphicFramePr>
          <p:cNvPr id="6" name="Grafico 5">
            <a:extLst>
              <a:ext uri="{FF2B5EF4-FFF2-40B4-BE49-F238E27FC236}">
                <a16:creationId xmlns:a16="http://schemas.microsoft.com/office/drawing/2014/main" id="{06988DE0-9267-BD8E-E063-9057D74D517F}"/>
              </a:ext>
            </a:extLst>
          </p:cNvPr>
          <p:cNvGraphicFramePr/>
          <p:nvPr>
            <p:extLst>
              <p:ext uri="{D42A27DB-BD31-4B8C-83A1-F6EECF244321}">
                <p14:modId xmlns:p14="http://schemas.microsoft.com/office/powerpoint/2010/main" val="3456051187"/>
              </p:ext>
            </p:extLst>
          </p:nvPr>
        </p:nvGraphicFramePr>
        <p:xfrm>
          <a:off x="1390262" y="1388408"/>
          <a:ext cx="9162661" cy="536883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48270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46526E95-A208-60A8-4A40-3344B85D86F7}"/>
              </a:ext>
            </a:extLst>
          </p:cNvPr>
          <p:cNvSpPr>
            <a:spLocks noGrp="1"/>
          </p:cNvSpPr>
          <p:nvPr>
            <p:ph type="title"/>
          </p:nvPr>
        </p:nvSpPr>
        <p:spPr>
          <a:xfrm>
            <a:off x="838200" y="365125"/>
            <a:ext cx="10515600" cy="1325563"/>
          </a:xfrm>
        </p:spPr>
        <p:txBody>
          <a:bodyPr>
            <a:noAutofit/>
          </a:bodyPr>
          <a:lstStyle/>
          <a:p>
            <a:pPr marL="457200">
              <a:lnSpc>
                <a:spcPct val="107000"/>
              </a:lnSpc>
            </a:pPr>
            <a:r>
              <a:rPr lang="en-US" sz="4000" b="1" dirty="0">
                <a:solidFill>
                  <a:srgbClr val="ED7D31"/>
                </a:solidFill>
              </a:rPr>
              <a:t>Performance results on the 2D implementation:</a:t>
            </a:r>
            <a:endParaRPr lang="it-IT" sz="4000" b="1" dirty="0">
              <a:solidFill>
                <a:srgbClr val="ED7D31"/>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chart">
            <a:extLst>
              <a:ext uri="{FF2B5EF4-FFF2-40B4-BE49-F238E27FC236}">
                <a16:creationId xmlns:a16="http://schemas.microsoft.com/office/drawing/2014/main" id="{60B21739-1EDE-30C3-22B1-98C1939BA416}"/>
              </a:ext>
            </a:extLst>
          </p:cNvPr>
          <p:cNvPicPr>
            <a:picLocks noChangeAspect="1"/>
          </p:cNvPicPr>
          <p:nvPr/>
        </p:nvPicPr>
        <p:blipFill>
          <a:blip r:embed="rId2"/>
          <a:stretch>
            <a:fillRect/>
          </a:stretch>
        </p:blipFill>
        <p:spPr>
          <a:xfrm>
            <a:off x="738187" y="1422361"/>
            <a:ext cx="10715625" cy="5435639"/>
          </a:xfrm>
          <a:prstGeom prst="rect">
            <a:avLst/>
          </a:prstGeom>
        </p:spPr>
      </p:pic>
    </p:spTree>
    <p:extLst>
      <p:ext uri="{BB962C8B-B14F-4D97-AF65-F5344CB8AC3E}">
        <p14:creationId xmlns:p14="http://schemas.microsoft.com/office/powerpoint/2010/main" val="16491409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46526E95-A208-60A8-4A40-3344B85D86F7}"/>
              </a:ext>
            </a:extLst>
          </p:cNvPr>
          <p:cNvSpPr>
            <a:spLocks noGrp="1"/>
          </p:cNvSpPr>
          <p:nvPr>
            <p:ph type="title"/>
          </p:nvPr>
        </p:nvSpPr>
        <p:spPr>
          <a:xfrm>
            <a:off x="838200" y="365125"/>
            <a:ext cx="10515600" cy="1325563"/>
          </a:xfrm>
        </p:spPr>
        <p:txBody>
          <a:bodyPr>
            <a:noAutofit/>
          </a:bodyPr>
          <a:lstStyle/>
          <a:p>
            <a:pPr marL="457200" algn="ctr">
              <a:lnSpc>
                <a:spcPct val="107000"/>
              </a:lnSpc>
            </a:pPr>
            <a:r>
              <a:rPr lang="en-US" sz="4000" b="1" dirty="0">
                <a:solidFill>
                  <a:srgbClr val="ED7D31"/>
                </a:solidFill>
              </a:rPr>
              <a:t>2D visualization (using pillow library):</a:t>
            </a:r>
            <a:endParaRPr lang="it-IT" sz="4000" b="1" dirty="0">
              <a:solidFill>
                <a:srgbClr val="ED7D31"/>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2" descr="Immagine che contiene gruppo, decorato&#10;&#10;Descrizione generata automaticamente">
            <a:extLst>
              <a:ext uri="{FF2B5EF4-FFF2-40B4-BE49-F238E27FC236}">
                <a16:creationId xmlns:a16="http://schemas.microsoft.com/office/drawing/2014/main" id="{71C06F46-D8A2-CA8D-DEF5-3F484DF204D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0311" y="1690688"/>
            <a:ext cx="4671378" cy="4675841"/>
          </a:xfrm>
          <a:prstGeom prst="rect">
            <a:avLst/>
          </a:prstGeom>
          <a:noFill/>
        </p:spPr>
      </p:pic>
    </p:spTree>
    <p:extLst>
      <p:ext uri="{BB962C8B-B14F-4D97-AF65-F5344CB8AC3E}">
        <p14:creationId xmlns:p14="http://schemas.microsoft.com/office/powerpoint/2010/main" val="32794766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Oval 57">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Titolo 1">
            <a:extLst>
              <a:ext uri="{FF2B5EF4-FFF2-40B4-BE49-F238E27FC236}">
                <a16:creationId xmlns:a16="http://schemas.microsoft.com/office/drawing/2014/main" id="{8E8DB21B-944A-35AC-3D0E-CED048854E7B}"/>
              </a:ext>
            </a:extLst>
          </p:cNvPr>
          <p:cNvSpPr>
            <a:spLocks noGrp="1"/>
          </p:cNvSpPr>
          <p:nvPr>
            <p:ph type="title"/>
          </p:nvPr>
        </p:nvSpPr>
        <p:spPr>
          <a:xfrm>
            <a:off x="1171074" y="1396686"/>
            <a:ext cx="3240506" cy="4064628"/>
          </a:xfrm>
        </p:spPr>
        <p:txBody>
          <a:bodyPr>
            <a:normAutofit/>
          </a:bodyPr>
          <a:lstStyle/>
          <a:p>
            <a:pPr algn="ctr"/>
            <a:r>
              <a:rPr lang="it-IT" b="1" dirty="0">
                <a:solidFill>
                  <a:srgbClr val="FFFFFF"/>
                </a:solidFill>
              </a:rPr>
              <a:t>CUDA</a:t>
            </a:r>
          </a:p>
        </p:txBody>
      </p:sp>
      <p:sp>
        <p:nvSpPr>
          <p:cNvPr id="60" name="Arc 59">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2" name="Oval 61">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3230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17">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asellaDiTesto 2">
            <a:extLst>
              <a:ext uri="{FF2B5EF4-FFF2-40B4-BE49-F238E27FC236}">
                <a16:creationId xmlns:a16="http://schemas.microsoft.com/office/drawing/2014/main" id="{DFEC77A1-69A8-AA11-BFC4-ADF36252A5DD}"/>
              </a:ext>
            </a:extLst>
          </p:cNvPr>
          <p:cNvSpPr txBox="1"/>
          <p:nvPr/>
        </p:nvSpPr>
        <p:spPr>
          <a:xfrm>
            <a:off x="71596" y="199157"/>
            <a:ext cx="11638321" cy="5017527"/>
          </a:xfrm>
          <a:prstGeom prst="rect">
            <a:avLst/>
          </a:prstGeom>
          <a:noFill/>
        </p:spPr>
        <p:txBody>
          <a:bodyPr wrap="square">
            <a:spAutoFit/>
          </a:bodyPr>
          <a:lstStyle/>
          <a:p>
            <a:pPr marL="457200">
              <a:lnSpc>
                <a:spcPct val="107000"/>
              </a:lnSpc>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Data structure:</a:t>
            </a:r>
            <a:endParaRPr lang="it-IT"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Particles are composed of thrust vector for both the host and the device.</a:t>
            </a:r>
            <a:endParaRPr lang="it-IT"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endParaRPr lang="it-IT"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Why have we used thrust vectors?</a:t>
            </a:r>
            <a:endParaRPr lang="it-IT"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Thrust provides two vector containers, </a:t>
            </a:r>
            <a:r>
              <a:rPr lang="en-US" sz="2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host_vector</a:t>
            </a: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and </a:t>
            </a:r>
            <a:r>
              <a:rPr lang="en-US" sz="2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device_vector</a:t>
            </a: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endParaRPr lang="it-IT"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 operator can be used to copy a </a:t>
            </a:r>
            <a:r>
              <a:rPr lang="en-US" sz="2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host_vector</a:t>
            </a: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to a </a:t>
            </a:r>
            <a:r>
              <a:rPr lang="en-US" sz="2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device_vector</a:t>
            </a: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(or vice-versa). The = operator can also be used to copy </a:t>
            </a:r>
            <a:r>
              <a:rPr lang="en-US" sz="2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host_vector</a:t>
            </a: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to </a:t>
            </a:r>
            <a:r>
              <a:rPr lang="en-US" sz="2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host_vector</a:t>
            </a: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or </a:t>
            </a:r>
            <a:r>
              <a:rPr lang="en-US" sz="2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device_vector</a:t>
            </a: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to </a:t>
            </a:r>
            <a:r>
              <a:rPr lang="en-US" sz="2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device_vector</a:t>
            </a: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Individual elements of a </a:t>
            </a:r>
            <a:r>
              <a:rPr lang="en-US" sz="2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device_vector</a:t>
            </a: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can be accessed using the standard bracket notation. However, each of these accesses requires a call to </a:t>
            </a:r>
            <a:r>
              <a:rPr lang="en-US" sz="2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cudaMemcpy</a:t>
            </a: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endParaRPr lang="it-IT"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All algorithms in Thrust have implementations for both host and device.</a:t>
            </a:r>
            <a:endParaRPr lang="it-IT"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thrust::copy can copy data between host and device. Hides </a:t>
            </a:r>
            <a:r>
              <a:rPr lang="en-US" sz="2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cudaMalloc</a:t>
            </a: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and </a:t>
            </a:r>
            <a:r>
              <a:rPr lang="en-US" sz="2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cudaMemcpy</a:t>
            </a: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endParaRPr lang="it-IT"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endParaRPr lang="it-IT"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Why we need dx = thrust::</a:t>
            </a:r>
            <a:r>
              <a:rPr lang="en-US" sz="2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raw_pointer_cast</a:t>
            </a: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r>
              <a:rPr lang="en-US" sz="2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vy.data</a:t>
            </a: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endParaRPr lang="it-IT"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Because we can’t pass a thrust device vector to the kernel because thrust device vector standard bracket notation is an host function, so we need to pass a pointer to that vector.</a:t>
            </a:r>
            <a:endParaRPr lang="it-IT"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88491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17">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Immagine 1" descr="Immagine che contiene testo, monitor, schermo, screenshot&#10;&#10;Descrizione generata automaticamente">
            <a:extLst>
              <a:ext uri="{FF2B5EF4-FFF2-40B4-BE49-F238E27FC236}">
                <a16:creationId xmlns:a16="http://schemas.microsoft.com/office/drawing/2014/main" id="{21E78A6B-6421-F8B6-4AFB-84A43CCCDC9C}"/>
              </a:ext>
            </a:extLst>
          </p:cNvPr>
          <p:cNvPicPr>
            <a:picLocks noChangeAspect="1"/>
          </p:cNvPicPr>
          <p:nvPr/>
        </p:nvPicPr>
        <p:blipFill>
          <a:blip r:embed="rId2"/>
          <a:stretch>
            <a:fillRect/>
          </a:stretch>
        </p:blipFill>
        <p:spPr>
          <a:xfrm>
            <a:off x="621112" y="2416774"/>
            <a:ext cx="10946726" cy="2493055"/>
          </a:xfrm>
          <a:prstGeom prst="rect">
            <a:avLst/>
          </a:prstGeom>
        </p:spPr>
      </p:pic>
      <p:sp>
        <p:nvSpPr>
          <p:cNvPr id="4" name="CasellaDiTesto 3">
            <a:extLst>
              <a:ext uri="{FF2B5EF4-FFF2-40B4-BE49-F238E27FC236}">
                <a16:creationId xmlns:a16="http://schemas.microsoft.com/office/drawing/2014/main" id="{8AA719A2-816E-532B-6AF6-BB25092B943E}"/>
              </a:ext>
            </a:extLst>
          </p:cNvPr>
          <p:cNvSpPr txBox="1"/>
          <p:nvPr/>
        </p:nvSpPr>
        <p:spPr>
          <a:xfrm>
            <a:off x="309031" y="638175"/>
            <a:ext cx="11570887" cy="1394997"/>
          </a:xfrm>
          <a:prstGeom prst="rect">
            <a:avLst/>
          </a:prstGeom>
          <a:noFill/>
        </p:spPr>
        <p:txBody>
          <a:bodyPr wrap="square">
            <a:spAutoFit/>
          </a:bodyPr>
          <a:lstStyle/>
          <a:p>
            <a:pPr marL="457200">
              <a:lnSpc>
                <a:spcPct val="107000"/>
              </a:lnSpc>
            </a:pPr>
            <a:r>
              <a:rPr lang="en-US" sz="2000" b="1" dirty="0">
                <a:solidFill>
                  <a:schemeClr val="bg1"/>
                </a:solidFill>
                <a:latin typeface="Calibri" panose="020F0502020204030204" pitchFamily="34" charset="0"/>
                <a:cs typeface="Times New Roman" panose="02020603050405020304" pitchFamily="18" charset="0"/>
              </a:rPr>
              <a:t>Synchronization </a:t>
            </a:r>
            <a:r>
              <a:rPr lang="en-US" sz="2000" dirty="0">
                <a:solidFill>
                  <a:schemeClr val="bg1"/>
                </a:solidFill>
                <a:latin typeface="Calibri" panose="020F0502020204030204" pitchFamily="34" charset="0"/>
                <a:cs typeface="Times New Roman" panose="02020603050405020304" pitchFamily="18" charset="0"/>
              </a:rPr>
              <a:t>:</a:t>
            </a:r>
            <a:endParaRPr lang="it-IT" sz="2000" dirty="0">
              <a:solidFill>
                <a:schemeClr val="bg1"/>
              </a:solidFill>
              <a:latin typeface="Calibri" panose="020F0502020204030204" pitchFamily="34" charset="0"/>
              <a:cs typeface="Times New Roman" panose="02020603050405020304" pitchFamily="18" charset="0"/>
            </a:endParaRPr>
          </a:p>
          <a:p>
            <a:pPr marL="457200">
              <a:lnSpc>
                <a:spcPct val="107000"/>
              </a:lnSpc>
            </a:pPr>
            <a:r>
              <a:rPr lang="en-US" sz="2000" dirty="0">
                <a:solidFill>
                  <a:schemeClr val="bg1"/>
                </a:solidFill>
                <a:latin typeface="Calibri" panose="020F0502020204030204" pitchFamily="34" charset="0"/>
                <a:cs typeface="Times New Roman" panose="02020603050405020304" pitchFamily="18" charset="0"/>
              </a:rPr>
              <a:t>We synchronize at each step after the call to </a:t>
            </a:r>
            <a:r>
              <a:rPr lang="en-US" sz="2000" dirty="0" err="1">
                <a:solidFill>
                  <a:schemeClr val="bg1"/>
                </a:solidFill>
                <a:latin typeface="Calibri" panose="020F0502020204030204" pitchFamily="34" charset="0"/>
                <a:cs typeface="Times New Roman" panose="02020603050405020304" pitchFamily="18" charset="0"/>
              </a:rPr>
              <a:t>simulate_one_step</a:t>
            </a:r>
            <a:r>
              <a:rPr lang="en-US" sz="2000" dirty="0">
                <a:solidFill>
                  <a:schemeClr val="bg1"/>
                </a:solidFill>
                <a:latin typeface="Calibri" panose="020F0502020204030204" pitchFamily="34" charset="0"/>
                <a:cs typeface="Times New Roman" panose="02020603050405020304" pitchFamily="18" charset="0"/>
              </a:rPr>
              <a:t> with </a:t>
            </a:r>
            <a:r>
              <a:rPr lang="en-US" sz="2000" dirty="0" err="1">
                <a:solidFill>
                  <a:schemeClr val="bg1"/>
                </a:solidFill>
                <a:latin typeface="Calibri" panose="020F0502020204030204" pitchFamily="34" charset="0"/>
                <a:cs typeface="Times New Roman" panose="02020603050405020304" pitchFamily="18" charset="0"/>
              </a:rPr>
              <a:t>CudaDeviceSynchronize</a:t>
            </a:r>
            <a:r>
              <a:rPr lang="en-US" sz="2000" dirty="0">
                <a:solidFill>
                  <a:schemeClr val="bg1"/>
                </a:solidFill>
                <a:latin typeface="Calibri" panose="020F0502020204030204" pitchFamily="34" charset="0"/>
                <a:cs typeface="Times New Roman" panose="02020603050405020304" pitchFamily="18" charset="0"/>
              </a:rPr>
              <a:t>() (as with #pragma </a:t>
            </a:r>
            <a:r>
              <a:rPr lang="en-US" sz="2000" dirty="0" err="1">
                <a:solidFill>
                  <a:schemeClr val="bg1"/>
                </a:solidFill>
                <a:latin typeface="Calibri" panose="020F0502020204030204" pitchFamily="34" charset="0"/>
                <a:cs typeface="Times New Roman" panose="02020603050405020304" pitchFamily="18" charset="0"/>
              </a:rPr>
              <a:t>omp</a:t>
            </a:r>
            <a:r>
              <a:rPr lang="en-US" sz="2000" dirty="0">
                <a:solidFill>
                  <a:schemeClr val="bg1"/>
                </a:solidFill>
                <a:latin typeface="Calibri" panose="020F0502020204030204" pitchFamily="34" charset="0"/>
                <a:cs typeface="Times New Roman" panose="02020603050405020304" pitchFamily="18" charset="0"/>
              </a:rPr>
              <a:t> barrier, </a:t>
            </a:r>
            <a:r>
              <a:rPr lang="en-US" sz="2000" dirty="0" err="1">
                <a:solidFill>
                  <a:schemeClr val="bg1"/>
                </a:solidFill>
                <a:latin typeface="Calibri" panose="020F0502020204030204" pitchFamily="34" charset="0"/>
                <a:cs typeface="Times New Roman" panose="02020603050405020304" pitchFamily="18" charset="0"/>
              </a:rPr>
              <a:t>MPI_Barrier</a:t>
            </a:r>
            <a:r>
              <a:rPr lang="en-US" sz="2000" dirty="0">
                <a:solidFill>
                  <a:schemeClr val="bg1"/>
                </a:solidFill>
                <a:latin typeface="Calibri" panose="020F0502020204030204" pitchFamily="34" charset="0"/>
                <a:cs typeface="Times New Roman" panose="02020603050405020304" pitchFamily="18" charset="0"/>
              </a:rPr>
              <a:t>(MPI_COMM_WORLD) ).</a:t>
            </a:r>
            <a:endParaRPr lang="it-IT" sz="2000" dirty="0">
              <a:solidFill>
                <a:schemeClr val="bg1"/>
              </a:solidFill>
              <a:latin typeface="Calibri" panose="020F0502020204030204" pitchFamily="34" charset="0"/>
              <a:cs typeface="Times New Roman" panose="02020603050405020304" pitchFamily="18" charset="0"/>
            </a:endParaRPr>
          </a:p>
          <a:p>
            <a:pPr marL="457200">
              <a:lnSpc>
                <a:spcPct val="107000"/>
              </a:lnSpc>
              <a:spcAft>
                <a:spcPts val="800"/>
              </a:spcAft>
            </a:pPr>
            <a:r>
              <a:rPr lang="en-US" sz="2000" dirty="0">
                <a:solidFill>
                  <a:schemeClr val="bg1"/>
                </a:solidFill>
                <a:latin typeface="Calibri" panose="020F0502020204030204" pitchFamily="34" charset="0"/>
                <a:cs typeface="Times New Roman" panose="02020603050405020304" pitchFamily="18" charset="0"/>
              </a:rPr>
              <a:t>And inside </a:t>
            </a:r>
            <a:r>
              <a:rPr lang="en-US" sz="2000" dirty="0" err="1">
                <a:solidFill>
                  <a:schemeClr val="bg1"/>
                </a:solidFill>
                <a:latin typeface="Calibri" panose="020F0502020204030204" pitchFamily="34" charset="0"/>
                <a:cs typeface="Times New Roman" panose="02020603050405020304" pitchFamily="18" charset="0"/>
              </a:rPr>
              <a:t>simulate_one_step</a:t>
            </a:r>
            <a:r>
              <a:rPr lang="en-US" sz="2000" dirty="0">
                <a:solidFill>
                  <a:schemeClr val="bg1"/>
                </a:solidFill>
                <a:latin typeface="Calibri" panose="020F0502020204030204" pitchFamily="34" charset="0"/>
                <a:cs typeface="Times New Roman" panose="02020603050405020304" pitchFamily="18" charset="0"/>
              </a:rPr>
              <a:t> after each call to </a:t>
            </a:r>
            <a:r>
              <a:rPr lang="en-US" sz="2000" dirty="0" err="1">
                <a:solidFill>
                  <a:schemeClr val="bg1"/>
                </a:solidFill>
                <a:latin typeface="Calibri" panose="020F0502020204030204" pitchFamily="34" charset="0"/>
                <a:cs typeface="Times New Roman" panose="02020603050405020304" pitchFamily="18" charset="0"/>
              </a:rPr>
              <a:t>force_application</a:t>
            </a:r>
            <a:r>
              <a:rPr lang="en-US" sz="2000" dirty="0">
                <a:solidFill>
                  <a:schemeClr val="bg1"/>
                </a:solidFill>
                <a:latin typeface="Calibri" panose="020F0502020204030204" pitchFamily="34" charset="0"/>
                <a:cs typeface="Times New Roman" panose="02020603050405020304" pitchFamily="18" charset="0"/>
              </a:rPr>
              <a:t> (as it was done in </a:t>
            </a:r>
            <a:r>
              <a:rPr lang="en-US" sz="2000" dirty="0" err="1">
                <a:solidFill>
                  <a:schemeClr val="bg1"/>
                </a:solidFill>
                <a:latin typeface="Calibri" panose="020F0502020204030204" pitchFamily="34" charset="0"/>
                <a:cs typeface="Times New Roman" panose="02020603050405020304" pitchFamily="18" charset="0"/>
              </a:rPr>
              <a:t>openmp</a:t>
            </a:r>
            <a:r>
              <a:rPr lang="en-US" sz="2000" dirty="0">
                <a:solidFill>
                  <a:schemeClr val="bg1"/>
                </a:solidFill>
                <a:latin typeface="Calibri" panose="020F0502020204030204" pitchFamily="34" charset="0"/>
                <a:cs typeface="Times New Roman" panose="02020603050405020304" pitchFamily="18" charset="0"/>
              </a:rPr>
              <a:t>).</a:t>
            </a:r>
            <a:endParaRPr lang="it-IT" sz="2000" dirty="0">
              <a:solidFill>
                <a:schemeClr val="bg1"/>
              </a:solidFill>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909549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17">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asellaDiTesto 2">
            <a:extLst>
              <a:ext uri="{FF2B5EF4-FFF2-40B4-BE49-F238E27FC236}">
                <a16:creationId xmlns:a16="http://schemas.microsoft.com/office/drawing/2014/main" id="{69C05890-2916-E601-228D-22B74A9F01A9}"/>
              </a:ext>
            </a:extLst>
          </p:cNvPr>
          <p:cNvSpPr txBox="1"/>
          <p:nvPr/>
        </p:nvSpPr>
        <p:spPr>
          <a:xfrm>
            <a:off x="4171204" y="176444"/>
            <a:ext cx="3846543" cy="400110"/>
          </a:xfrm>
          <a:prstGeom prst="rect">
            <a:avLst/>
          </a:prstGeom>
          <a:noFill/>
        </p:spPr>
        <p:txBody>
          <a:bodyPr wrap="square">
            <a:spAutoFit/>
          </a:bodyPr>
          <a:lstStyle/>
          <a:p>
            <a:r>
              <a:rPr lang="en-US" sz="2000" b="1" dirty="0">
                <a:solidFill>
                  <a:schemeClr val="bg1"/>
                </a:solidFill>
                <a:latin typeface="Calibri" panose="020F0502020204030204" pitchFamily="34" charset="0"/>
                <a:cs typeface="Times New Roman" panose="02020603050405020304" pitchFamily="18" charset="0"/>
              </a:rPr>
              <a:t>Kernel functions in </a:t>
            </a:r>
            <a:r>
              <a:rPr lang="en-US" sz="2000" b="1" dirty="0" err="1">
                <a:solidFill>
                  <a:schemeClr val="bg1"/>
                </a:solidFill>
                <a:latin typeface="Calibri" panose="020F0502020204030204" pitchFamily="34" charset="0"/>
                <a:cs typeface="Times New Roman" panose="02020603050405020304" pitchFamily="18" charset="0"/>
              </a:rPr>
              <a:t>AllParticles</a:t>
            </a:r>
            <a:r>
              <a:rPr lang="en-US" sz="2000" b="1" dirty="0">
                <a:solidFill>
                  <a:schemeClr val="bg1"/>
                </a:solidFill>
                <a:latin typeface="Calibri" panose="020F0502020204030204" pitchFamily="34" charset="0"/>
                <a:cs typeface="Times New Roman" panose="02020603050405020304" pitchFamily="18" charset="0"/>
              </a:rPr>
              <a:t> </a:t>
            </a:r>
            <a:endParaRPr lang="it-IT" sz="2000" b="1" dirty="0">
              <a:solidFill>
                <a:schemeClr val="bg1"/>
              </a:solidFill>
              <a:latin typeface="Calibri" panose="020F0502020204030204" pitchFamily="34" charset="0"/>
              <a:cs typeface="Times New Roman" panose="02020603050405020304" pitchFamily="18" charset="0"/>
            </a:endParaRPr>
          </a:p>
        </p:txBody>
      </p:sp>
      <p:pic>
        <p:nvPicPr>
          <p:cNvPr id="4" name="Immagine 3" descr="Immagine che contiene testo&#10;&#10;Descrizione generata automaticamente">
            <a:extLst>
              <a:ext uri="{FF2B5EF4-FFF2-40B4-BE49-F238E27FC236}">
                <a16:creationId xmlns:a16="http://schemas.microsoft.com/office/drawing/2014/main" id="{F665BADB-44F6-3FE1-AB88-B834149E19FE}"/>
              </a:ext>
            </a:extLst>
          </p:cNvPr>
          <p:cNvPicPr>
            <a:picLocks noChangeAspect="1"/>
          </p:cNvPicPr>
          <p:nvPr/>
        </p:nvPicPr>
        <p:blipFill>
          <a:blip r:embed="rId2"/>
          <a:stretch>
            <a:fillRect/>
          </a:stretch>
        </p:blipFill>
        <p:spPr>
          <a:xfrm>
            <a:off x="2805606" y="576554"/>
            <a:ext cx="6580787" cy="1516989"/>
          </a:xfrm>
          <a:prstGeom prst="rect">
            <a:avLst/>
          </a:prstGeom>
        </p:spPr>
      </p:pic>
      <p:pic>
        <p:nvPicPr>
          <p:cNvPr id="5" name="Immagine 4" descr="Immagine che contiene testo&#10;&#10;Descrizione generata automaticamente">
            <a:extLst>
              <a:ext uri="{FF2B5EF4-FFF2-40B4-BE49-F238E27FC236}">
                <a16:creationId xmlns:a16="http://schemas.microsoft.com/office/drawing/2014/main" id="{6024BBC7-919A-97DD-9DB2-4159B1212103}"/>
              </a:ext>
            </a:extLst>
          </p:cNvPr>
          <p:cNvPicPr>
            <a:picLocks noChangeAspect="1"/>
          </p:cNvPicPr>
          <p:nvPr/>
        </p:nvPicPr>
        <p:blipFill>
          <a:blip r:embed="rId3"/>
          <a:stretch>
            <a:fillRect/>
          </a:stretch>
        </p:blipFill>
        <p:spPr>
          <a:xfrm>
            <a:off x="2805606" y="2171321"/>
            <a:ext cx="6580787" cy="4625058"/>
          </a:xfrm>
          <a:prstGeom prst="rect">
            <a:avLst/>
          </a:prstGeom>
        </p:spPr>
      </p:pic>
      <p:sp>
        <p:nvSpPr>
          <p:cNvPr id="7" name="CasellaDiTesto 6">
            <a:extLst>
              <a:ext uri="{FF2B5EF4-FFF2-40B4-BE49-F238E27FC236}">
                <a16:creationId xmlns:a16="http://schemas.microsoft.com/office/drawing/2014/main" id="{F719DDC5-52B9-FFA6-2A17-641C28BB4C53}"/>
              </a:ext>
            </a:extLst>
          </p:cNvPr>
          <p:cNvSpPr txBox="1"/>
          <p:nvPr/>
        </p:nvSpPr>
        <p:spPr>
          <a:xfrm>
            <a:off x="9067800" y="1393535"/>
            <a:ext cx="2762250" cy="3041602"/>
          </a:xfrm>
          <a:prstGeom prst="rect">
            <a:avLst/>
          </a:prstGeom>
          <a:noFill/>
        </p:spPr>
        <p:txBody>
          <a:bodyPr wrap="square">
            <a:spAutoFit/>
          </a:bodyPr>
          <a:lstStyle/>
          <a:p>
            <a:pPr marL="457200">
              <a:lnSpc>
                <a:spcPct val="107000"/>
              </a:lnSpc>
              <a:spcAft>
                <a:spcPts val="800"/>
              </a:spcAft>
            </a:pPr>
            <a:r>
              <a:rPr lang="en-US" sz="2000" dirty="0">
                <a:solidFill>
                  <a:schemeClr val="bg1"/>
                </a:solidFill>
                <a:latin typeface="Calibri" panose="020F0502020204030204" pitchFamily="34" charset="0"/>
                <a:cs typeface="Times New Roman" panose="02020603050405020304" pitchFamily="18" charset="0"/>
              </a:rPr>
              <a:t>Note that class members are declared as normal host function but in their definition there is a call to a kernel function defined in the same </a:t>
            </a:r>
            <a:r>
              <a:rPr lang="en-US" sz="2000" dirty="0" err="1">
                <a:solidFill>
                  <a:schemeClr val="bg1"/>
                </a:solidFill>
                <a:latin typeface="Calibri" panose="020F0502020204030204" pitchFamily="34" charset="0"/>
                <a:cs typeface="Times New Roman" panose="02020603050405020304" pitchFamily="18" charset="0"/>
              </a:rPr>
              <a:t>cpp</a:t>
            </a:r>
            <a:r>
              <a:rPr lang="en-US" sz="2000" dirty="0">
                <a:solidFill>
                  <a:schemeClr val="bg1"/>
                </a:solidFill>
                <a:latin typeface="Calibri" panose="020F0502020204030204" pitchFamily="34" charset="0"/>
                <a:cs typeface="Times New Roman" panose="02020603050405020304" pitchFamily="18" charset="0"/>
              </a:rPr>
              <a:t> file.</a:t>
            </a:r>
            <a:endParaRPr lang="it-IT" sz="2000" dirty="0">
              <a:solidFill>
                <a:schemeClr val="bg1"/>
              </a:solidFill>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090486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17">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asellaDiTesto 2">
            <a:extLst>
              <a:ext uri="{FF2B5EF4-FFF2-40B4-BE49-F238E27FC236}">
                <a16:creationId xmlns:a16="http://schemas.microsoft.com/office/drawing/2014/main" id="{99002288-44E8-4A9D-6619-3AD33B4695CD}"/>
              </a:ext>
            </a:extLst>
          </p:cNvPr>
          <p:cNvSpPr txBox="1"/>
          <p:nvPr/>
        </p:nvSpPr>
        <p:spPr>
          <a:xfrm>
            <a:off x="282282" y="473241"/>
            <a:ext cx="11624388" cy="2429126"/>
          </a:xfrm>
          <a:prstGeom prst="rect">
            <a:avLst/>
          </a:prstGeom>
          <a:noFill/>
        </p:spPr>
        <p:txBody>
          <a:bodyPr wrap="square">
            <a:spAutoFit/>
          </a:bodyPr>
          <a:lstStyle/>
          <a:p>
            <a:pPr marL="457200">
              <a:lnSpc>
                <a:spcPct val="107000"/>
              </a:lnSpc>
            </a:pPr>
            <a:r>
              <a:rPr lang="en-US" sz="2000" b="1" dirty="0">
                <a:solidFill>
                  <a:schemeClr val="bg1"/>
                </a:solidFill>
                <a:latin typeface="Calibri" panose="020F0502020204030204" pitchFamily="34" charset="0"/>
                <a:cs typeface="Times New Roman" panose="02020603050405020304" pitchFamily="18" charset="0"/>
              </a:rPr>
              <a:t>Kernel functions in Simulation </a:t>
            </a:r>
            <a:r>
              <a:rPr lang="en-US" sz="2000" dirty="0">
                <a:solidFill>
                  <a:schemeClr val="bg1"/>
                </a:solidFill>
                <a:latin typeface="Calibri" panose="020F0502020204030204" pitchFamily="34" charset="0"/>
                <a:cs typeface="Times New Roman" panose="02020603050405020304" pitchFamily="18" charset="0"/>
              </a:rPr>
              <a:t>:</a:t>
            </a:r>
            <a:endParaRPr lang="it-IT" sz="2000" dirty="0">
              <a:solidFill>
                <a:schemeClr val="bg1"/>
              </a:solidFill>
              <a:latin typeface="Calibri" panose="020F0502020204030204" pitchFamily="34" charset="0"/>
              <a:cs typeface="Times New Roman" panose="02020603050405020304" pitchFamily="18" charset="0"/>
            </a:endParaRPr>
          </a:p>
          <a:p>
            <a:pPr marL="457200">
              <a:lnSpc>
                <a:spcPct val="107000"/>
              </a:lnSpc>
            </a:pPr>
            <a:r>
              <a:rPr lang="en-US" sz="2000" dirty="0" err="1">
                <a:solidFill>
                  <a:schemeClr val="bg1"/>
                </a:solidFill>
                <a:latin typeface="Calibri" panose="020F0502020204030204" pitchFamily="34" charset="0"/>
                <a:cs typeface="Times New Roman" panose="02020603050405020304" pitchFamily="18" charset="0"/>
              </a:rPr>
              <a:t>Simulate_one_step</a:t>
            </a:r>
            <a:r>
              <a:rPr lang="en-US" sz="2000" dirty="0">
                <a:solidFill>
                  <a:schemeClr val="bg1"/>
                </a:solidFill>
                <a:latin typeface="Calibri" panose="020F0502020204030204" pitchFamily="34" charset="0"/>
                <a:cs typeface="Times New Roman" panose="02020603050405020304" pitchFamily="18" charset="0"/>
              </a:rPr>
              <a:t> calls </a:t>
            </a:r>
            <a:r>
              <a:rPr lang="en-US" sz="2000" dirty="0" err="1">
                <a:solidFill>
                  <a:schemeClr val="bg1"/>
                </a:solidFill>
                <a:latin typeface="Calibri" panose="020F0502020204030204" pitchFamily="34" charset="0"/>
                <a:cs typeface="Times New Roman" panose="02020603050405020304" pitchFamily="18" charset="0"/>
              </a:rPr>
              <a:t>force_application</a:t>
            </a:r>
            <a:r>
              <a:rPr lang="en-US" sz="2000" dirty="0">
                <a:solidFill>
                  <a:schemeClr val="bg1"/>
                </a:solidFill>
                <a:latin typeface="Calibri" panose="020F0502020204030204" pitchFamily="34" charset="0"/>
                <a:cs typeface="Times New Roman" panose="02020603050405020304" pitchFamily="18" charset="0"/>
              </a:rPr>
              <a:t> that is a method of </a:t>
            </a:r>
            <a:r>
              <a:rPr lang="en-US" sz="2000" dirty="0" err="1">
                <a:solidFill>
                  <a:schemeClr val="bg1"/>
                </a:solidFill>
                <a:latin typeface="Calibri" panose="020F0502020204030204" pitchFamily="34" charset="0"/>
                <a:cs typeface="Times New Roman" panose="02020603050405020304" pitchFamily="18" charset="0"/>
              </a:rPr>
              <a:t>PhysicalForces</a:t>
            </a:r>
            <a:r>
              <a:rPr lang="en-US" sz="2000" dirty="0">
                <a:solidFill>
                  <a:schemeClr val="bg1"/>
                </a:solidFill>
                <a:latin typeface="Calibri" panose="020F0502020204030204" pitchFamily="34" charset="0"/>
                <a:cs typeface="Times New Roman" panose="02020603050405020304" pitchFamily="18" charset="0"/>
              </a:rPr>
              <a:t> class that execute a different kernel for each type of force.</a:t>
            </a:r>
            <a:endParaRPr lang="it-IT" sz="2000" dirty="0">
              <a:solidFill>
                <a:schemeClr val="bg1"/>
              </a:solidFill>
              <a:latin typeface="Calibri" panose="020F0502020204030204" pitchFamily="34" charset="0"/>
              <a:cs typeface="Times New Roman" panose="02020603050405020304" pitchFamily="18" charset="0"/>
            </a:endParaRPr>
          </a:p>
          <a:p>
            <a:pPr marL="457200">
              <a:lnSpc>
                <a:spcPct val="107000"/>
              </a:lnSpc>
            </a:pPr>
            <a:r>
              <a:rPr lang="en-US" sz="2000" b="1" dirty="0">
                <a:solidFill>
                  <a:schemeClr val="bg1"/>
                </a:solidFill>
                <a:latin typeface="Calibri" panose="020F0502020204030204" pitchFamily="34" charset="0"/>
                <a:cs typeface="Times New Roman" panose="02020603050405020304" pitchFamily="18" charset="0"/>
              </a:rPr>
              <a:t>Optimization in force calculation:</a:t>
            </a:r>
            <a:endParaRPr lang="it-IT" sz="2000" b="1" dirty="0">
              <a:solidFill>
                <a:schemeClr val="bg1"/>
              </a:solidFill>
              <a:latin typeface="Calibri" panose="020F0502020204030204" pitchFamily="34" charset="0"/>
              <a:cs typeface="Times New Roman" panose="02020603050405020304" pitchFamily="18" charset="0"/>
            </a:endParaRPr>
          </a:p>
          <a:p>
            <a:pPr marL="457200">
              <a:lnSpc>
                <a:spcPct val="107000"/>
              </a:lnSpc>
              <a:spcAft>
                <a:spcPts val="800"/>
              </a:spcAft>
            </a:pPr>
            <a:r>
              <a:rPr lang="en-US" sz="2000" dirty="0">
                <a:solidFill>
                  <a:schemeClr val="bg1"/>
                </a:solidFill>
                <a:latin typeface="Calibri" panose="020F0502020204030204" pitchFamily="34" charset="0"/>
                <a:cs typeface="Times New Roman" panose="02020603050405020304" pitchFamily="18" charset="0"/>
              </a:rPr>
              <a:t>The calculation of forces was optimized exploiting the Newton’s law of action and reaction: the computation is performed just for the lower triangular part of the matrix representing force-interactions between each particle, the upper part is automatically deduced adding a minus sign.</a:t>
            </a:r>
            <a:endParaRPr lang="it-IT" sz="2000" dirty="0">
              <a:solidFill>
                <a:schemeClr val="bg1"/>
              </a:solidFill>
              <a:latin typeface="Calibri" panose="020F0502020204030204" pitchFamily="34" charset="0"/>
              <a:cs typeface="Times New Roman" panose="02020603050405020304" pitchFamily="18" charset="0"/>
            </a:endParaRPr>
          </a:p>
        </p:txBody>
      </p:sp>
      <p:pic>
        <p:nvPicPr>
          <p:cNvPr id="4" name="Immagine 3" descr="Immagine che contiene testo&#10;&#10;Descrizione generata automaticamente">
            <a:extLst>
              <a:ext uri="{FF2B5EF4-FFF2-40B4-BE49-F238E27FC236}">
                <a16:creationId xmlns:a16="http://schemas.microsoft.com/office/drawing/2014/main" id="{536501C0-8B19-C556-385E-0E6F3AFC3291}"/>
              </a:ext>
            </a:extLst>
          </p:cNvPr>
          <p:cNvPicPr>
            <a:picLocks noChangeAspect="1"/>
          </p:cNvPicPr>
          <p:nvPr/>
        </p:nvPicPr>
        <p:blipFill>
          <a:blip r:embed="rId2"/>
          <a:stretch>
            <a:fillRect/>
          </a:stretch>
        </p:blipFill>
        <p:spPr>
          <a:xfrm>
            <a:off x="1202860" y="3033414"/>
            <a:ext cx="9786280" cy="3693539"/>
          </a:xfrm>
          <a:prstGeom prst="rect">
            <a:avLst/>
          </a:prstGeom>
        </p:spPr>
      </p:pic>
    </p:spTree>
    <p:extLst>
      <p:ext uri="{BB962C8B-B14F-4D97-AF65-F5344CB8AC3E}">
        <p14:creationId xmlns:p14="http://schemas.microsoft.com/office/powerpoint/2010/main" val="2587539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itolo 1">
            <a:extLst>
              <a:ext uri="{FF2B5EF4-FFF2-40B4-BE49-F238E27FC236}">
                <a16:creationId xmlns:a16="http://schemas.microsoft.com/office/drawing/2014/main" id="{4D59E04A-8430-64E6-24BA-D9D136589944}"/>
              </a:ext>
            </a:extLst>
          </p:cNvPr>
          <p:cNvSpPr>
            <a:spLocks noGrp="1"/>
          </p:cNvSpPr>
          <p:nvPr>
            <p:ph type="title"/>
          </p:nvPr>
        </p:nvSpPr>
        <p:spPr>
          <a:xfrm>
            <a:off x="838200" y="365125"/>
            <a:ext cx="10515600" cy="1325563"/>
          </a:xfrm>
        </p:spPr>
        <p:txBody>
          <a:bodyPr>
            <a:normAutofit/>
          </a:bodyPr>
          <a:lstStyle/>
          <a:p>
            <a:pPr algn="ctr"/>
            <a:r>
              <a:rPr lang="it-IT" sz="6600" b="1" dirty="0">
                <a:solidFill>
                  <a:srgbClr val="ED7D31"/>
                </a:solidFill>
              </a:rPr>
              <a:t>NBODY</a:t>
            </a:r>
          </a:p>
        </p:txBody>
      </p:sp>
      <p:sp>
        <p:nvSpPr>
          <p:cNvPr id="9" name="Segnaposto contenuto 2">
            <a:extLst>
              <a:ext uri="{FF2B5EF4-FFF2-40B4-BE49-F238E27FC236}">
                <a16:creationId xmlns:a16="http://schemas.microsoft.com/office/drawing/2014/main" id="{12C9C887-AD3C-0DC5-BD20-F01411B73788}"/>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a:lnSpc>
                <a:spcPct val="107000"/>
              </a:lnSpc>
            </a:pPr>
            <a:r>
              <a:rPr lang="en-US" sz="1800" dirty="0">
                <a:latin typeface="Calibri" panose="020F0502020204030204" pitchFamily="34" charset="0"/>
                <a:ea typeface="Calibri" panose="020F0502020204030204" pitchFamily="34" charset="0"/>
                <a:cs typeface="Times New Roman" panose="02020603050405020304" pitchFamily="18" charset="0"/>
              </a:rPr>
              <a:t>An n-body simulation is a simulation of a system of particles under the influence of physical forces like gravity.</a:t>
            </a:r>
            <a:endParaRPr lang="it-IT" sz="18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1800" dirty="0">
                <a:latin typeface="Calibri" panose="020F0502020204030204" pitchFamily="34" charset="0"/>
                <a:ea typeface="Calibri" panose="020F0502020204030204" pitchFamily="34" charset="0"/>
                <a:cs typeface="Times New Roman" panose="02020603050405020304" pitchFamily="18" charset="0"/>
              </a:rPr>
              <a:t>Particle-particle interactions − simple, highly data parallel Algorithm </a:t>
            </a:r>
            <a:endParaRPr lang="it-IT" sz="18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1800" dirty="0">
                <a:latin typeface="Calibri" panose="020F0502020204030204" pitchFamily="34" charset="0"/>
                <a:ea typeface="Calibri" panose="020F0502020204030204" pitchFamily="34" charset="0"/>
                <a:cs typeface="Times New Roman" panose="02020603050405020304" pitchFamily="18" charset="0"/>
              </a:rPr>
              <a:t>Forces of each particle can be computed independently</a:t>
            </a:r>
            <a:endParaRPr lang="it-IT" sz="18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1800" dirty="0">
                <a:latin typeface="Calibri" panose="020F0502020204030204" pitchFamily="34" charset="0"/>
                <a:ea typeface="Calibri" panose="020F0502020204030204" pitchFamily="34" charset="0"/>
                <a:cs typeface="Times New Roman" panose="02020603050405020304" pitchFamily="18" charset="0"/>
              </a:rPr>
              <a:t>Accumulate results</a:t>
            </a:r>
          </a:p>
          <a:p>
            <a:pPr marL="457200">
              <a:lnSpc>
                <a:spcPct val="107000"/>
              </a:lnSpc>
            </a:pPr>
            <a:r>
              <a:rPr lang="en-US" sz="1800" dirty="0">
                <a:latin typeface="Calibri" panose="020F0502020204030204" pitchFamily="34" charset="0"/>
                <a:ea typeface="Calibri" panose="020F0502020204030204" pitchFamily="34" charset="0"/>
                <a:cs typeface="Times New Roman" panose="02020603050405020304" pitchFamily="18" charset="0"/>
              </a:rPr>
              <a:t>Add accumulated results to previous position of particles</a:t>
            </a:r>
            <a:endParaRPr lang="it-IT" sz="18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US" sz="1800" dirty="0">
                <a:latin typeface="Calibri" panose="020F0502020204030204" pitchFamily="34" charset="0"/>
                <a:ea typeface="Calibri" panose="020F0502020204030204" pitchFamily="34" charset="0"/>
                <a:cs typeface="Times New Roman" panose="02020603050405020304" pitchFamily="18" charset="0"/>
              </a:rPr>
              <a:t>New position used as input to the next time step to calculate new forces acting between particles</a:t>
            </a:r>
            <a:endParaRPr lang="it-IT" sz="1800" dirty="0">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Tree>
    <p:extLst>
      <p:ext uri="{BB962C8B-B14F-4D97-AF65-F5344CB8AC3E}">
        <p14:creationId xmlns:p14="http://schemas.microsoft.com/office/powerpoint/2010/main" val="33866049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17">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asellaDiTesto 2">
            <a:extLst>
              <a:ext uri="{FF2B5EF4-FFF2-40B4-BE49-F238E27FC236}">
                <a16:creationId xmlns:a16="http://schemas.microsoft.com/office/drawing/2014/main" id="{C8FBCEEF-FF94-775D-293A-521CE97AE747}"/>
              </a:ext>
            </a:extLst>
          </p:cNvPr>
          <p:cNvSpPr txBox="1"/>
          <p:nvPr/>
        </p:nvSpPr>
        <p:spPr>
          <a:xfrm>
            <a:off x="1308162" y="446120"/>
            <a:ext cx="9572625" cy="1065676"/>
          </a:xfrm>
          <a:prstGeom prst="rect">
            <a:avLst/>
          </a:prstGeom>
          <a:noFill/>
        </p:spPr>
        <p:txBody>
          <a:bodyPr wrap="square">
            <a:spAutoFit/>
          </a:bodyPr>
          <a:lstStyle/>
          <a:p>
            <a:pPr marL="457200">
              <a:lnSpc>
                <a:spcPct val="107000"/>
              </a:lnSpc>
            </a:pPr>
            <a:r>
              <a:rPr lang="en-US" sz="2000" b="1" dirty="0">
                <a:solidFill>
                  <a:schemeClr val="bg1"/>
                </a:solidFill>
                <a:latin typeface="Calibri" panose="020F0502020204030204" pitchFamily="34" charset="0"/>
                <a:cs typeface="Times New Roman" panose="02020603050405020304" pitchFamily="18" charset="0"/>
              </a:rPr>
              <a:t>Concurrency:</a:t>
            </a:r>
            <a:endParaRPr lang="it-IT" sz="2000" b="1" dirty="0">
              <a:solidFill>
                <a:schemeClr val="bg1"/>
              </a:solidFill>
              <a:latin typeface="Calibri" panose="020F0502020204030204" pitchFamily="34" charset="0"/>
              <a:cs typeface="Times New Roman" panose="02020603050405020304" pitchFamily="18" charset="0"/>
            </a:endParaRPr>
          </a:p>
          <a:p>
            <a:pPr marL="457200">
              <a:lnSpc>
                <a:spcPct val="107000"/>
              </a:lnSpc>
              <a:spcAft>
                <a:spcPts val="800"/>
              </a:spcAft>
            </a:pPr>
            <a:r>
              <a:rPr lang="en-US" sz="2000" dirty="0">
                <a:solidFill>
                  <a:schemeClr val="bg1"/>
                </a:solidFill>
                <a:latin typeface="Calibri" panose="020F0502020204030204" pitchFamily="34" charset="0"/>
                <a:cs typeface="Times New Roman" panose="02020603050405020304" pitchFamily="18" charset="0"/>
              </a:rPr>
              <a:t>in the kernels that compute resulting forces we concurrently access same memory locations to perform the write: an atomic add is needed to avoid data races.</a:t>
            </a:r>
            <a:endParaRPr lang="it-IT" sz="2000" dirty="0">
              <a:solidFill>
                <a:schemeClr val="bg1"/>
              </a:solidFill>
              <a:latin typeface="Calibri" panose="020F0502020204030204" pitchFamily="34" charset="0"/>
              <a:cs typeface="Times New Roman" panose="02020603050405020304" pitchFamily="18" charset="0"/>
            </a:endParaRPr>
          </a:p>
        </p:txBody>
      </p:sp>
      <p:pic>
        <p:nvPicPr>
          <p:cNvPr id="4" name="Immagine 3">
            <a:extLst>
              <a:ext uri="{FF2B5EF4-FFF2-40B4-BE49-F238E27FC236}">
                <a16:creationId xmlns:a16="http://schemas.microsoft.com/office/drawing/2014/main" id="{9716E635-D18A-6EEA-07FD-094AEFD95580}"/>
              </a:ext>
            </a:extLst>
          </p:cNvPr>
          <p:cNvPicPr>
            <a:picLocks noChangeAspect="1"/>
          </p:cNvPicPr>
          <p:nvPr/>
        </p:nvPicPr>
        <p:blipFill>
          <a:blip r:embed="rId2"/>
          <a:stretch>
            <a:fillRect/>
          </a:stretch>
        </p:blipFill>
        <p:spPr>
          <a:xfrm>
            <a:off x="3258883" y="1699632"/>
            <a:ext cx="5671185" cy="2990478"/>
          </a:xfrm>
          <a:prstGeom prst="rect">
            <a:avLst/>
          </a:prstGeom>
        </p:spPr>
      </p:pic>
    </p:spTree>
    <p:extLst>
      <p:ext uri="{BB962C8B-B14F-4D97-AF65-F5344CB8AC3E}">
        <p14:creationId xmlns:p14="http://schemas.microsoft.com/office/powerpoint/2010/main" val="28873339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17">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Immagine 1" descr="Immagine che contiene testo&#10;&#10;Descrizione generata automaticamente">
            <a:extLst>
              <a:ext uri="{FF2B5EF4-FFF2-40B4-BE49-F238E27FC236}">
                <a16:creationId xmlns:a16="http://schemas.microsoft.com/office/drawing/2014/main" id="{DC77125D-CEA9-0AA6-1BCF-AD40553C94EF}"/>
              </a:ext>
            </a:extLst>
          </p:cNvPr>
          <p:cNvPicPr>
            <a:picLocks noChangeAspect="1"/>
          </p:cNvPicPr>
          <p:nvPr/>
        </p:nvPicPr>
        <p:blipFill>
          <a:blip r:embed="rId2"/>
          <a:stretch>
            <a:fillRect/>
          </a:stretch>
        </p:blipFill>
        <p:spPr>
          <a:xfrm>
            <a:off x="2509111" y="638175"/>
            <a:ext cx="7170729" cy="4231005"/>
          </a:xfrm>
          <a:prstGeom prst="rect">
            <a:avLst/>
          </a:prstGeom>
        </p:spPr>
      </p:pic>
    </p:spTree>
    <p:extLst>
      <p:ext uri="{BB962C8B-B14F-4D97-AF65-F5344CB8AC3E}">
        <p14:creationId xmlns:p14="http://schemas.microsoft.com/office/powerpoint/2010/main" val="29813283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17">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asellaDiTesto 3">
            <a:extLst>
              <a:ext uri="{FF2B5EF4-FFF2-40B4-BE49-F238E27FC236}">
                <a16:creationId xmlns:a16="http://schemas.microsoft.com/office/drawing/2014/main" id="{42003AEE-3CC8-72E0-2712-EE3C434BA564}"/>
              </a:ext>
            </a:extLst>
          </p:cNvPr>
          <p:cNvSpPr txBox="1"/>
          <p:nvPr/>
        </p:nvSpPr>
        <p:spPr>
          <a:xfrm>
            <a:off x="618386" y="419986"/>
            <a:ext cx="10952179" cy="2712281"/>
          </a:xfrm>
          <a:prstGeom prst="rect">
            <a:avLst/>
          </a:prstGeom>
          <a:noFill/>
        </p:spPr>
        <p:txBody>
          <a:bodyPr wrap="square">
            <a:spAutoFit/>
          </a:bodyPr>
          <a:lstStyle/>
          <a:p>
            <a:pPr marL="457200">
              <a:lnSpc>
                <a:spcPct val="107000"/>
              </a:lnSpc>
            </a:pPr>
            <a:r>
              <a:rPr lang="en-US" sz="2000" b="1" dirty="0">
                <a:solidFill>
                  <a:schemeClr val="bg1"/>
                </a:solidFill>
                <a:latin typeface="Calibri" panose="020F0502020204030204" pitchFamily="34" charset="0"/>
                <a:cs typeface="Times New Roman" panose="02020603050405020304" pitchFamily="18" charset="0"/>
              </a:rPr>
              <a:t>Optimization in </a:t>
            </a:r>
            <a:r>
              <a:rPr lang="en-US" sz="2000" b="1" dirty="0" err="1">
                <a:solidFill>
                  <a:schemeClr val="bg1"/>
                </a:solidFill>
                <a:latin typeface="Calibri" panose="020F0502020204030204" pitchFamily="34" charset="0"/>
                <a:cs typeface="Times New Roman" panose="02020603050405020304" pitchFamily="18" charset="0"/>
              </a:rPr>
              <a:t>init</a:t>
            </a:r>
            <a:r>
              <a:rPr lang="en-US" sz="2000" b="1" dirty="0">
                <a:solidFill>
                  <a:schemeClr val="bg1"/>
                </a:solidFill>
                <a:latin typeface="Calibri" panose="020F0502020204030204" pitchFamily="34" charset="0"/>
                <a:cs typeface="Times New Roman" panose="02020603050405020304" pitchFamily="18" charset="0"/>
              </a:rPr>
              <a:t>() function:</a:t>
            </a:r>
            <a:endParaRPr lang="it-IT" sz="2000" b="1" dirty="0">
              <a:solidFill>
                <a:schemeClr val="bg1"/>
              </a:solidFill>
              <a:latin typeface="Calibri" panose="020F0502020204030204" pitchFamily="34" charset="0"/>
              <a:cs typeface="Times New Roman" panose="02020603050405020304" pitchFamily="18" charset="0"/>
            </a:endParaRPr>
          </a:p>
          <a:p>
            <a:pPr marL="457200">
              <a:lnSpc>
                <a:spcPct val="107000"/>
              </a:lnSpc>
            </a:pPr>
            <a:r>
              <a:rPr lang="en-US" sz="2000" dirty="0">
                <a:solidFill>
                  <a:schemeClr val="bg1"/>
                </a:solidFill>
                <a:latin typeface="Calibri" panose="020F0502020204030204" pitchFamily="34" charset="0"/>
                <a:cs typeface="Times New Roman" panose="02020603050405020304" pitchFamily="18" charset="0"/>
              </a:rPr>
              <a:t>Thanks to thrust we could initialize all device vector’s element accessing them directly from the host function. However this would require the slow operation of </a:t>
            </a:r>
            <a:r>
              <a:rPr lang="en-US" sz="2000" dirty="0" err="1">
                <a:solidFill>
                  <a:schemeClr val="bg1"/>
                </a:solidFill>
                <a:latin typeface="Calibri" panose="020F0502020204030204" pitchFamily="34" charset="0"/>
                <a:cs typeface="Times New Roman" panose="02020603050405020304" pitchFamily="18" charset="0"/>
              </a:rPr>
              <a:t>cudaMemcpy</a:t>
            </a:r>
            <a:r>
              <a:rPr lang="en-US" sz="2000" dirty="0">
                <a:solidFill>
                  <a:schemeClr val="bg1"/>
                </a:solidFill>
                <a:latin typeface="Calibri" panose="020F0502020204030204" pitchFamily="34" charset="0"/>
                <a:cs typeface="Times New Roman" panose="02020603050405020304" pitchFamily="18" charset="0"/>
              </a:rPr>
              <a:t> for each single element.</a:t>
            </a:r>
            <a:endParaRPr lang="it-IT" sz="2000" dirty="0">
              <a:solidFill>
                <a:schemeClr val="bg1"/>
              </a:solidFill>
              <a:latin typeface="Calibri" panose="020F0502020204030204" pitchFamily="34" charset="0"/>
              <a:cs typeface="Times New Roman" panose="02020603050405020304" pitchFamily="18" charset="0"/>
            </a:endParaRPr>
          </a:p>
          <a:p>
            <a:pPr marL="457200">
              <a:lnSpc>
                <a:spcPct val="107000"/>
              </a:lnSpc>
              <a:spcAft>
                <a:spcPts val="800"/>
              </a:spcAft>
            </a:pPr>
            <a:r>
              <a:rPr lang="en-US" sz="2000" dirty="0">
                <a:solidFill>
                  <a:schemeClr val="bg1"/>
                </a:solidFill>
                <a:latin typeface="Calibri" panose="020F0502020204030204" pitchFamily="34" charset="0"/>
                <a:cs typeface="Times New Roman" panose="02020603050405020304" pitchFamily="18" charset="0"/>
              </a:rPr>
              <a:t>So, instead of accessing device elements one at a time in order to initialize them, it was preferred to initialize first the host vector and then copying all the entire initialize host vector into the device one with thrust::copy. This alternative is much more efficient because do the transfer in batched fancy better exploiting bandwidth.</a:t>
            </a:r>
            <a:endParaRPr lang="it-IT" sz="2000" dirty="0">
              <a:solidFill>
                <a:schemeClr val="bg1"/>
              </a:solidFill>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902882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17">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Immagine 1" descr="Immagine che contiene testo&#10;&#10;Descrizione generata automaticamente">
            <a:extLst>
              <a:ext uri="{FF2B5EF4-FFF2-40B4-BE49-F238E27FC236}">
                <a16:creationId xmlns:a16="http://schemas.microsoft.com/office/drawing/2014/main" id="{0835B616-04D8-1F72-150C-9AE1C6875EDF}"/>
              </a:ext>
            </a:extLst>
          </p:cNvPr>
          <p:cNvPicPr>
            <a:picLocks noChangeAspect="1"/>
          </p:cNvPicPr>
          <p:nvPr/>
        </p:nvPicPr>
        <p:blipFill>
          <a:blip r:embed="rId2"/>
          <a:stretch>
            <a:fillRect/>
          </a:stretch>
        </p:blipFill>
        <p:spPr>
          <a:xfrm>
            <a:off x="2833687" y="298658"/>
            <a:ext cx="6524625" cy="6260684"/>
          </a:xfrm>
          <a:prstGeom prst="rect">
            <a:avLst/>
          </a:prstGeom>
        </p:spPr>
      </p:pic>
    </p:spTree>
    <p:extLst>
      <p:ext uri="{BB962C8B-B14F-4D97-AF65-F5344CB8AC3E}">
        <p14:creationId xmlns:p14="http://schemas.microsoft.com/office/powerpoint/2010/main" val="33913981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17">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olo 1">
            <a:extLst>
              <a:ext uri="{FF2B5EF4-FFF2-40B4-BE49-F238E27FC236}">
                <a16:creationId xmlns:a16="http://schemas.microsoft.com/office/drawing/2014/main" id="{3BCA82CF-069A-DE27-7D23-C406241DC6AD}"/>
              </a:ext>
            </a:extLst>
          </p:cNvPr>
          <p:cNvSpPr>
            <a:spLocks noGrp="1"/>
          </p:cNvSpPr>
          <p:nvPr>
            <p:ph type="title"/>
          </p:nvPr>
        </p:nvSpPr>
        <p:spPr>
          <a:xfrm>
            <a:off x="836676" y="318472"/>
            <a:ext cx="10515600" cy="1325563"/>
          </a:xfrm>
        </p:spPr>
        <p:txBody>
          <a:bodyPr>
            <a:normAutofit/>
          </a:bodyPr>
          <a:lstStyle/>
          <a:p>
            <a:pPr algn="ctr"/>
            <a:r>
              <a:rPr lang="en-US" sz="5900" b="1" dirty="0">
                <a:solidFill>
                  <a:schemeClr val="bg1"/>
                </a:solidFill>
              </a:rPr>
              <a:t>Optimization: tiles</a:t>
            </a:r>
            <a:endParaRPr lang="it-IT" sz="5900" b="1" dirty="0">
              <a:solidFill>
                <a:schemeClr val="bg1"/>
              </a:solidFill>
            </a:endParaRPr>
          </a:p>
        </p:txBody>
      </p:sp>
      <p:sp>
        <p:nvSpPr>
          <p:cNvPr id="4" name="Segnaposto contenuto 2">
            <a:extLst>
              <a:ext uri="{FF2B5EF4-FFF2-40B4-BE49-F238E27FC236}">
                <a16:creationId xmlns:a16="http://schemas.microsoft.com/office/drawing/2014/main" id="{7844C4F1-5DE5-2E8F-ED73-51664C4F9BC5}"/>
              </a:ext>
            </a:extLst>
          </p:cNvPr>
          <p:cNvSpPr txBox="1">
            <a:spLocks/>
          </p:cNvSpPr>
          <p:nvPr/>
        </p:nvSpPr>
        <p:spPr>
          <a:xfrm>
            <a:off x="836676" y="164403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a:lnSpc>
                <a:spcPct val="107000"/>
              </a:lnSpc>
            </a:pPr>
            <a:r>
              <a:rPr lang="en-US" sz="1800" dirty="0">
                <a:solidFill>
                  <a:schemeClr val="bg1"/>
                </a:solidFill>
                <a:latin typeface="Calibri" panose="020F0502020204030204" pitchFamily="34" charset="0"/>
                <a:ea typeface="Calibri" panose="020F0502020204030204" pitchFamily="34" charset="0"/>
                <a:cs typeface="Times New Roman" panose="02020603050405020304" pitchFamily="18" charset="0"/>
              </a:rPr>
              <a:t>The vertical dimension shows the parallelism of the 1D grid of N/p independent thread blocks with p threads each. The horizontal dimension shows the sequential processing of N force calculations in each thread. A thread block reloads its shared memory every p steps to share p positions of data. </a:t>
            </a:r>
            <a:endParaRPr lang="it-IT" sz="18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1800" dirty="0">
                <a:solidFill>
                  <a:schemeClr val="bg1"/>
                </a:solidFill>
                <a:latin typeface="Calibri" panose="020F0502020204030204" pitchFamily="34" charset="0"/>
                <a:ea typeface="Calibri" panose="020F0502020204030204" pitchFamily="34" charset="0"/>
                <a:cs typeface="Times New Roman" panose="02020603050405020304" pitchFamily="18" charset="0"/>
              </a:rPr>
              <a:t>We have taken the dimension of the tile equal to the dimension of the block.</a:t>
            </a:r>
            <a:endParaRPr lang="it-IT" sz="18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US" sz="1800" dirty="0">
                <a:solidFill>
                  <a:schemeClr val="bg1"/>
                </a:solidFill>
                <a:latin typeface="Calibri" panose="020F0502020204030204" pitchFamily="34" charset="0"/>
                <a:ea typeface="Calibri" panose="020F0502020204030204" pitchFamily="34" charset="0"/>
                <a:cs typeface="Times New Roman" panose="02020603050405020304" pitchFamily="18" charset="0"/>
              </a:rPr>
              <a:t>At each step of the computation it is loaded into the shared memory the information about two little sequences of particles (each of length equal to the x dimension of the block). The info loaded is about the position, velocity, acceleration, mass, charge of that little sequence of particles. At each step are calculated the interactions between each particle of the two sequence. The resulting acceleration is added to the partial one. It is taken into account that, for optimization, the interactions of the upper triangular part of the matrix (representing the interactions) are not calculated as can be easily deduced from the upper triangular part of the matrix.</a:t>
            </a:r>
            <a:endParaRPr lang="it-IT" sz="18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indent="0">
              <a:buFont typeface="Arial" panose="020B0604020202020204" pitchFamily="34" charset="0"/>
              <a:buNone/>
            </a:pPr>
            <a:endParaRPr lang="it-IT" dirty="0">
              <a:solidFill>
                <a:schemeClr val="bg1"/>
              </a:solidFill>
            </a:endParaRPr>
          </a:p>
        </p:txBody>
      </p:sp>
    </p:spTree>
    <p:extLst>
      <p:ext uri="{BB962C8B-B14F-4D97-AF65-F5344CB8AC3E}">
        <p14:creationId xmlns:p14="http://schemas.microsoft.com/office/powerpoint/2010/main" val="2551516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17">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magine 5">
            <a:extLst>
              <a:ext uri="{FF2B5EF4-FFF2-40B4-BE49-F238E27FC236}">
                <a16:creationId xmlns:a16="http://schemas.microsoft.com/office/drawing/2014/main" id="{460A43A6-A2E3-7269-368C-C673690057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177871" y="235725"/>
            <a:ext cx="7836257" cy="6386550"/>
          </a:xfrm>
          <a:prstGeom prst="rect">
            <a:avLst/>
          </a:prstGeom>
          <a:noFill/>
        </p:spPr>
      </p:pic>
    </p:spTree>
    <p:extLst>
      <p:ext uri="{BB962C8B-B14F-4D97-AF65-F5344CB8AC3E}">
        <p14:creationId xmlns:p14="http://schemas.microsoft.com/office/powerpoint/2010/main" val="32281721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17">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asellaDiTesto 2">
            <a:extLst>
              <a:ext uri="{FF2B5EF4-FFF2-40B4-BE49-F238E27FC236}">
                <a16:creationId xmlns:a16="http://schemas.microsoft.com/office/drawing/2014/main" id="{28D1D685-447A-BE7E-FCF3-E3A488E6EB83}"/>
              </a:ext>
            </a:extLst>
          </p:cNvPr>
          <p:cNvSpPr txBox="1"/>
          <p:nvPr/>
        </p:nvSpPr>
        <p:spPr>
          <a:xfrm>
            <a:off x="926855" y="1587613"/>
            <a:ext cx="10335239" cy="4034502"/>
          </a:xfrm>
          <a:prstGeom prst="rect">
            <a:avLst/>
          </a:prstGeom>
          <a:noFill/>
        </p:spPr>
        <p:txBody>
          <a:bodyPr wrap="square">
            <a:spAutoFit/>
          </a:bodyPr>
          <a:lstStyle/>
          <a:p>
            <a:pPr marL="457200">
              <a:lnSpc>
                <a:spcPct val="107000"/>
              </a:lnSpc>
            </a:pPr>
            <a:r>
              <a:rPr lang="en-US" dirty="0">
                <a:solidFill>
                  <a:schemeClr val="bg1"/>
                </a:solidFill>
                <a:latin typeface="Calibri" panose="020F0502020204030204" pitchFamily="34" charset="0"/>
                <a:cs typeface="Times New Roman" panose="02020603050405020304" pitchFamily="18" charset="0"/>
              </a:rPr>
              <a:t>Most of the time taken by the program is that used to save on file.</a:t>
            </a:r>
          </a:p>
          <a:p>
            <a:pPr marL="457200">
              <a:lnSpc>
                <a:spcPct val="107000"/>
              </a:lnSpc>
            </a:pPr>
            <a:r>
              <a:rPr lang="en-US" dirty="0">
                <a:solidFill>
                  <a:schemeClr val="bg1"/>
                </a:solidFill>
                <a:latin typeface="Calibri" panose="020F0502020204030204" pitchFamily="34" charset="0"/>
                <a:cs typeface="Times New Roman" panose="02020603050405020304" pitchFamily="18" charset="0"/>
              </a:rPr>
              <a:t>A first optimization was to save all the update on a buffer and just in the final step transfer it to the file (instead of saving on file at each step).</a:t>
            </a:r>
          </a:p>
          <a:p>
            <a:pPr marL="457200">
              <a:lnSpc>
                <a:spcPct val="107000"/>
              </a:lnSpc>
            </a:pPr>
            <a:endParaRPr lang="en-US" dirty="0">
              <a:solidFill>
                <a:schemeClr val="bg1"/>
              </a:solidFill>
              <a:latin typeface="Calibri" panose="020F0502020204030204" pitchFamily="34" charset="0"/>
              <a:cs typeface="Times New Roman" panose="02020603050405020304" pitchFamily="18" charset="0"/>
            </a:endParaRPr>
          </a:p>
          <a:p>
            <a:pPr marL="457200">
              <a:lnSpc>
                <a:spcPct val="107000"/>
              </a:lnSpc>
            </a:pP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Moreover instead of writing to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ofstream</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one by one directly </a:t>
            </a:r>
            <a:endPar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dirty="0">
                <a:effectLst/>
                <a:latin typeface="Calibri" panose="020F0502020204030204" pitchFamily="34" charset="0"/>
                <a:ea typeface="Calibri" panose="020F0502020204030204" pitchFamily="34" charset="0"/>
                <a:cs typeface="Times New Roman" panose="02020603050405020304" pitchFamily="18" charset="0"/>
              </a:rPr>
              <a:t>for (int </a:t>
            </a:r>
            <a:r>
              <a:rPr lang="en-US" dirty="0" err="1">
                <a:effectLst/>
                <a:latin typeface="Calibri" panose="020F0502020204030204" pitchFamily="34" charset="0"/>
                <a:ea typeface="Calibri" panose="020F0502020204030204" pitchFamily="34" charset="0"/>
                <a:cs typeface="Times New Roman" panose="02020603050405020304" pitchFamily="18" charset="0"/>
              </a:rPr>
              <a:t>i</a:t>
            </a:r>
            <a:r>
              <a:rPr lang="en-US" dirty="0">
                <a:effectLst/>
                <a:latin typeface="Calibri" panose="020F0502020204030204" pitchFamily="34" charset="0"/>
                <a:ea typeface="Calibri" panose="020F0502020204030204" pitchFamily="34" charset="0"/>
                <a:cs typeface="Times New Roman" panose="02020603050405020304" pitchFamily="18" charset="0"/>
              </a:rPr>
              <a:t> = 0; </a:t>
            </a:r>
            <a:r>
              <a:rPr lang="en-US" dirty="0" err="1">
                <a:effectLst/>
                <a:latin typeface="Calibri" panose="020F0502020204030204" pitchFamily="34" charset="0"/>
                <a:ea typeface="Calibri" panose="020F0502020204030204" pitchFamily="34" charset="0"/>
                <a:cs typeface="Times New Roman" panose="02020603050405020304" pitchFamily="18" charset="0"/>
              </a:rPr>
              <a:t>i</a:t>
            </a:r>
            <a:r>
              <a:rPr lang="en-US" dirty="0">
                <a:effectLst/>
                <a:latin typeface="Calibri" panose="020F0502020204030204" pitchFamily="34" charset="0"/>
                <a:ea typeface="Calibri" panose="020F0502020204030204" pitchFamily="34" charset="0"/>
                <a:cs typeface="Times New Roman" panose="02020603050405020304" pitchFamily="18" charset="0"/>
              </a:rPr>
              <a:t> &lt; 10000; ++</a:t>
            </a:r>
            <a:r>
              <a:rPr lang="en-US" dirty="0" err="1">
                <a:effectLst/>
                <a:latin typeface="Calibri" panose="020F0502020204030204" pitchFamily="34" charset="0"/>
                <a:ea typeface="Calibri" panose="020F0502020204030204" pitchFamily="34" charset="0"/>
                <a:cs typeface="Times New Roman" panose="02020603050405020304" pitchFamily="18" charset="0"/>
              </a:rPr>
              <a:t>i</a:t>
            </a:r>
            <a:r>
              <a:rPr lang="en-US" dirty="0">
                <a:effectLst/>
                <a:latin typeface="Calibri" panose="020F0502020204030204" pitchFamily="34" charset="0"/>
                <a:ea typeface="Calibri" panose="020F0502020204030204" pitchFamily="34" charset="0"/>
                <a:cs typeface="Times New Roman" panose="02020603050405020304" pitchFamily="18" charset="0"/>
              </a:rPr>
              <a:t>) {file &lt;&lt; x[</a:t>
            </a:r>
            <a:r>
              <a:rPr lang="en-US" dirty="0" err="1">
                <a:effectLst/>
                <a:latin typeface="Calibri" panose="020F0502020204030204" pitchFamily="34" charset="0"/>
                <a:ea typeface="Calibri" panose="020F0502020204030204" pitchFamily="34" charset="0"/>
                <a:cs typeface="Times New Roman" panose="02020603050405020304" pitchFamily="18" charset="0"/>
              </a:rPr>
              <a:t>i</a:t>
            </a:r>
            <a:r>
              <a:rPr lang="en-US" dirty="0">
                <a:effectLst/>
                <a:latin typeface="Calibri" panose="020F0502020204030204" pitchFamily="34" charset="0"/>
                <a:ea typeface="Calibri" panose="020F0502020204030204" pitchFamily="34" charset="0"/>
                <a:cs typeface="Times New Roman" panose="02020603050405020304" pitchFamily="18" charset="0"/>
              </a:rPr>
              <a:t>] &lt;&lt; “ “ &lt;&lt; y[</a:t>
            </a:r>
            <a:r>
              <a:rPr lang="en-US" dirty="0" err="1">
                <a:effectLst/>
                <a:latin typeface="Calibri" panose="020F0502020204030204" pitchFamily="34" charset="0"/>
                <a:ea typeface="Calibri" panose="020F0502020204030204" pitchFamily="34" charset="0"/>
                <a:cs typeface="Times New Roman" panose="02020603050405020304" pitchFamily="18" charset="0"/>
              </a:rPr>
              <a:t>i</a:t>
            </a:r>
            <a:r>
              <a:rPr lang="en-US" dirty="0">
                <a:effectLst/>
                <a:latin typeface="Calibri" panose="020F0502020204030204" pitchFamily="34" charset="0"/>
                <a:ea typeface="Calibri" panose="020F0502020204030204" pitchFamily="34" charset="0"/>
                <a:cs typeface="Times New Roman" panose="02020603050405020304" pitchFamily="18" charset="0"/>
              </a:rPr>
              <a:t>] &lt;&lt; “ “ &lt;&lt; z[</a:t>
            </a:r>
            <a:r>
              <a:rPr lang="en-US" dirty="0" err="1">
                <a:effectLst/>
                <a:latin typeface="Calibri" panose="020F0502020204030204" pitchFamily="34" charset="0"/>
                <a:ea typeface="Calibri" panose="020F0502020204030204" pitchFamily="34" charset="0"/>
                <a:cs typeface="Times New Roman" panose="02020603050405020304" pitchFamily="18" charset="0"/>
              </a:rPr>
              <a:t>i</a:t>
            </a:r>
            <a:r>
              <a:rPr lang="en-US" dirty="0">
                <a:effectLst/>
                <a:latin typeface="Calibri" panose="020F0502020204030204" pitchFamily="34" charset="0"/>
                <a:ea typeface="Calibri" panose="020F0502020204030204" pitchFamily="34" charset="0"/>
                <a:cs typeface="Times New Roman" panose="02020603050405020304" pitchFamily="18" charset="0"/>
              </a:rPr>
              <a:t>] &lt;&lt; “\n” ;} </a:t>
            </a:r>
          </a:p>
          <a:p>
            <a:pPr marL="457200">
              <a:lnSpc>
                <a:spcPct val="107000"/>
              </a:lnSpc>
            </a:pP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we write to </a:t>
            </a: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a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stringstream</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first, and then write to </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ofstream</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once </a:t>
            </a:r>
          </a:p>
          <a:p>
            <a:pPr marL="457200">
              <a:lnSpc>
                <a:spcPct val="107000"/>
              </a:lnSpc>
            </a:pPr>
            <a:r>
              <a:rPr lang="en-US" dirty="0" err="1">
                <a:effectLst/>
                <a:latin typeface="Calibri" panose="020F0502020204030204" pitchFamily="34" charset="0"/>
                <a:ea typeface="Calibri" panose="020F0502020204030204" pitchFamily="34" charset="0"/>
                <a:cs typeface="Times New Roman" panose="02020603050405020304" pitchFamily="18" charset="0"/>
              </a:rPr>
              <a:t>ostringstream</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strstream</a:t>
            </a:r>
            <a:r>
              <a:rPr lang="en-US" dirty="0">
                <a:effectLst/>
                <a:latin typeface="Calibri" panose="020F0502020204030204" pitchFamily="34" charset="0"/>
                <a:ea typeface="Calibri" panose="020F0502020204030204" pitchFamily="34" charset="0"/>
                <a:cs typeface="Times New Roman" panose="02020603050405020304" pitchFamily="18" charset="0"/>
              </a:rPr>
              <a:t>;</a:t>
            </a:r>
            <a:endParaRPr lang="it-IT"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dirty="0">
                <a:effectLst/>
                <a:latin typeface="Calibri" panose="020F0502020204030204" pitchFamily="34" charset="0"/>
                <a:ea typeface="Calibri" panose="020F0502020204030204" pitchFamily="34" charset="0"/>
                <a:cs typeface="Times New Roman" panose="02020603050405020304" pitchFamily="18" charset="0"/>
              </a:rPr>
              <a:t>for (int </a:t>
            </a:r>
            <a:r>
              <a:rPr lang="en-US" dirty="0" err="1">
                <a:effectLst/>
                <a:latin typeface="Calibri" panose="020F0502020204030204" pitchFamily="34" charset="0"/>
                <a:ea typeface="Calibri" panose="020F0502020204030204" pitchFamily="34" charset="0"/>
                <a:cs typeface="Times New Roman" panose="02020603050405020304" pitchFamily="18" charset="0"/>
              </a:rPr>
              <a:t>i</a:t>
            </a:r>
            <a:r>
              <a:rPr lang="en-US" dirty="0">
                <a:effectLst/>
                <a:latin typeface="Calibri" panose="020F0502020204030204" pitchFamily="34" charset="0"/>
                <a:ea typeface="Calibri" panose="020F0502020204030204" pitchFamily="34" charset="0"/>
                <a:cs typeface="Times New Roman" panose="02020603050405020304" pitchFamily="18" charset="0"/>
              </a:rPr>
              <a:t> = 0; </a:t>
            </a:r>
            <a:r>
              <a:rPr lang="en-US" dirty="0" err="1">
                <a:effectLst/>
                <a:latin typeface="Calibri" panose="020F0502020204030204" pitchFamily="34" charset="0"/>
                <a:ea typeface="Calibri" panose="020F0502020204030204" pitchFamily="34" charset="0"/>
                <a:cs typeface="Times New Roman" panose="02020603050405020304" pitchFamily="18" charset="0"/>
              </a:rPr>
              <a:t>i</a:t>
            </a:r>
            <a:r>
              <a:rPr lang="en-US" dirty="0">
                <a:effectLst/>
                <a:latin typeface="Calibri" panose="020F0502020204030204" pitchFamily="34" charset="0"/>
                <a:ea typeface="Calibri" panose="020F0502020204030204" pitchFamily="34" charset="0"/>
                <a:cs typeface="Times New Roman" panose="02020603050405020304" pitchFamily="18" charset="0"/>
              </a:rPr>
              <a:t> &lt; 10000; ++</a:t>
            </a:r>
            <a:r>
              <a:rPr lang="en-US" dirty="0" err="1">
                <a:effectLst/>
                <a:latin typeface="Calibri" panose="020F0502020204030204" pitchFamily="34" charset="0"/>
                <a:ea typeface="Calibri" panose="020F0502020204030204" pitchFamily="34" charset="0"/>
                <a:cs typeface="Times New Roman" panose="02020603050405020304" pitchFamily="18" charset="0"/>
              </a:rPr>
              <a:t>i</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strstream</a:t>
            </a:r>
            <a:r>
              <a:rPr lang="en-US" dirty="0">
                <a:effectLst/>
                <a:latin typeface="Calibri" panose="020F0502020204030204" pitchFamily="34" charset="0"/>
                <a:ea typeface="Calibri" panose="020F0502020204030204" pitchFamily="34" charset="0"/>
                <a:cs typeface="Times New Roman" panose="02020603050405020304" pitchFamily="18" charset="0"/>
              </a:rPr>
              <a:t> &lt;&lt; &lt;&lt; x[</a:t>
            </a:r>
            <a:r>
              <a:rPr lang="en-US" dirty="0" err="1">
                <a:effectLst/>
                <a:latin typeface="Calibri" panose="020F0502020204030204" pitchFamily="34" charset="0"/>
                <a:ea typeface="Calibri" panose="020F0502020204030204" pitchFamily="34" charset="0"/>
                <a:cs typeface="Times New Roman" panose="02020603050405020304" pitchFamily="18" charset="0"/>
              </a:rPr>
              <a:t>i</a:t>
            </a:r>
            <a:r>
              <a:rPr lang="en-US" dirty="0">
                <a:effectLst/>
                <a:latin typeface="Calibri" panose="020F0502020204030204" pitchFamily="34" charset="0"/>
                <a:ea typeface="Calibri" panose="020F0502020204030204" pitchFamily="34" charset="0"/>
                <a:cs typeface="Times New Roman" panose="02020603050405020304" pitchFamily="18" charset="0"/>
              </a:rPr>
              <a:t>] &lt;&lt; “ “ &lt;&lt; y[</a:t>
            </a:r>
            <a:r>
              <a:rPr lang="en-US" dirty="0" err="1">
                <a:effectLst/>
                <a:latin typeface="Calibri" panose="020F0502020204030204" pitchFamily="34" charset="0"/>
                <a:ea typeface="Calibri" panose="020F0502020204030204" pitchFamily="34" charset="0"/>
                <a:cs typeface="Times New Roman" panose="02020603050405020304" pitchFamily="18" charset="0"/>
              </a:rPr>
              <a:t>i</a:t>
            </a:r>
            <a:r>
              <a:rPr lang="en-US" dirty="0">
                <a:effectLst/>
                <a:latin typeface="Calibri" panose="020F0502020204030204" pitchFamily="34" charset="0"/>
                <a:ea typeface="Calibri" panose="020F0502020204030204" pitchFamily="34" charset="0"/>
                <a:cs typeface="Times New Roman" panose="02020603050405020304" pitchFamily="18" charset="0"/>
              </a:rPr>
              <a:t>] &lt;&lt; “ “ &lt;&lt; z[</a:t>
            </a:r>
            <a:r>
              <a:rPr lang="en-US" dirty="0" err="1">
                <a:effectLst/>
                <a:latin typeface="Calibri" panose="020F0502020204030204" pitchFamily="34" charset="0"/>
                <a:ea typeface="Calibri" panose="020F0502020204030204" pitchFamily="34" charset="0"/>
                <a:cs typeface="Times New Roman" panose="02020603050405020304" pitchFamily="18" charset="0"/>
              </a:rPr>
              <a:t>i</a:t>
            </a:r>
            <a:r>
              <a:rPr lang="en-US" dirty="0">
                <a:effectLst/>
                <a:latin typeface="Calibri" panose="020F0502020204030204" pitchFamily="34" charset="0"/>
                <a:ea typeface="Calibri" panose="020F0502020204030204" pitchFamily="34" charset="0"/>
                <a:cs typeface="Times New Roman" panose="02020603050405020304" pitchFamily="18" charset="0"/>
              </a:rPr>
              <a:t>] &lt;&lt; “\n” ;}</a:t>
            </a:r>
            <a:endParaRPr lang="it-IT"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dirty="0" err="1">
                <a:effectLst/>
                <a:latin typeface="Calibri" panose="020F0502020204030204" pitchFamily="34" charset="0"/>
                <a:ea typeface="Calibri" panose="020F0502020204030204" pitchFamily="34" charset="0"/>
                <a:cs typeface="Times New Roman" panose="02020603050405020304" pitchFamily="18" charset="0"/>
              </a:rPr>
              <a:t>ofstream</a:t>
            </a:r>
            <a:r>
              <a:rPr lang="en-US" dirty="0">
                <a:effectLst/>
                <a:latin typeface="Calibri" panose="020F0502020204030204" pitchFamily="34" charset="0"/>
                <a:ea typeface="Calibri" panose="020F0502020204030204" pitchFamily="34" charset="0"/>
                <a:cs typeface="Times New Roman" panose="02020603050405020304" pitchFamily="18" charset="0"/>
              </a:rPr>
              <a:t> file("c:\\test.txt");</a:t>
            </a:r>
            <a:endParaRPr lang="it-IT"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file &lt;&lt; </a:t>
            </a:r>
            <a:r>
              <a:rPr lang="en-US" dirty="0" err="1">
                <a:effectLst/>
                <a:latin typeface="Calibri" panose="020F0502020204030204" pitchFamily="34" charset="0"/>
                <a:ea typeface="Calibri" panose="020F0502020204030204" pitchFamily="34" charset="0"/>
                <a:cs typeface="Times New Roman" panose="02020603050405020304" pitchFamily="18" charset="0"/>
              </a:rPr>
              <a:t>strstream.str</a:t>
            </a:r>
            <a:r>
              <a:rPr lang="en-US" dirty="0">
                <a:effectLst/>
                <a:latin typeface="Calibri" panose="020F0502020204030204" pitchFamily="34" charset="0"/>
                <a:ea typeface="Calibri" panose="020F0502020204030204" pitchFamily="34" charset="0"/>
                <a:cs typeface="Times New Roman" panose="02020603050405020304" pitchFamily="18" charset="0"/>
              </a:rPr>
              <a:t>();</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pPr marL="457200">
              <a:lnSpc>
                <a:spcPct val="107000"/>
              </a:lnSpc>
              <a:spcAft>
                <a:spcPts val="800"/>
              </a:spcAft>
            </a:pP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second approach is faster because flushing to a string buffer will be much faster than flushing to the disk and each time there is a std::</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endl</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instead of '\n', std::</a:t>
            </a:r>
            <a:r>
              <a:rPr lang="en-US"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endl</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flushes the buffer to disk.</a:t>
            </a:r>
            <a:endParaRPr lang="it-IT"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itolo 1">
            <a:extLst>
              <a:ext uri="{FF2B5EF4-FFF2-40B4-BE49-F238E27FC236}">
                <a16:creationId xmlns:a16="http://schemas.microsoft.com/office/drawing/2014/main" id="{1CF9E73B-E88F-D8F5-E3AB-74FC00258C29}"/>
              </a:ext>
            </a:extLst>
          </p:cNvPr>
          <p:cNvSpPr>
            <a:spLocks noGrp="1"/>
          </p:cNvSpPr>
          <p:nvPr>
            <p:ph type="title"/>
          </p:nvPr>
        </p:nvSpPr>
        <p:spPr>
          <a:xfrm>
            <a:off x="836675" y="389877"/>
            <a:ext cx="10515600" cy="1325563"/>
          </a:xfrm>
        </p:spPr>
        <p:txBody>
          <a:bodyPr>
            <a:normAutofit/>
          </a:bodyPr>
          <a:lstStyle/>
          <a:p>
            <a:pPr algn="ctr"/>
            <a:r>
              <a:rPr lang="en-US" sz="5900" b="1" dirty="0">
                <a:solidFill>
                  <a:schemeClr val="bg1"/>
                </a:solidFill>
              </a:rPr>
              <a:t>Optimization: </a:t>
            </a:r>
            <a:r>
              <a:rPr lang="en-US" sz="60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stringstream</a:t>
            </a:r>
            <a:endParaRPr lang="it-IT" sz="5900" b="1" dirty="0">
              <a:solidFill>
                <a:schemeClr val="bg1"/>
              </a:solidFill>
            </a:endParaRPr>
          </a:p>
        </p:txBody>
      </p:sp>
    </p:spTree>
    <p:extLst>
      <p:ext uri="{BB962C8B-B14F-4D97-AF65-F5344CB8AC3E}">
        <p14:creationId xmlns:p14="http://schemas.microsoft.com/office/powerpoint/2010/main" val="33089446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17">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asellaDiTesto 2">
            <a:extLst>
              <a:ext uri="{FF2B5EF4-FFF2-40B4-BE49-F238E27FC236}">
                <a16:creationId xmlns:a16="http://schemas.microsoft.com/office/drawing/2014/main" id="{28D1D685-447A-BE7E-FCF3-E3A488E6EB83}"/>
              </a:ext>
            </a:extLst>
          </p:cNvPr>
          <p:cNvSpPr txBox="1"/>
          <p:nvPr/>
        </p:nvSpPr>
        <p:spPr>
          <a:xfrm>
            <a:off x="926855" y="1715440"/>
            <a:ext cx="10335239" cy="2153731"/>
          </a:xfrm>
          <a:prstGeom prst="rect">
            <a:avLst/>
          </a:prstGeom>
          <a:noFill/>
        </p:spPr>
        <p:txBody>
          <a:bodyPr wrap="square">
            <a:spAutoFit/>
          </a:bodyPr>
          <a:lstStyle/>
          <a:p>
            <a:pPr marL="457200" marR="0" lvl="0" indent="0" algn="l" defTabSz="914400" rtl="0" eaLnBrk="1" fontAlgn="auto" latinLnBrk="0" hangingPunct="1">
              <a:lnSpc>
                <a:spcPct val="107000"/>
              </a:lnSpc>
              <a:spcBef>
                <a:spcPts val="0"/>
              </a:spcBef>
              <a:spcAft>
                <a:spcPts val="0"/>
              </a:spcAft>
              <a:buClrTx/>
              <a:buSzTx/>
              <a:buFontTx/>
              <a:buNone/>
              <a:tabLst/>
              <a:defRPr/>
            </a:pPr>
            <a:r>
              <a:rPr lang="en-US" dirty="0">
                <a:solidFill>
                  <a:prstClr val="white"/>
                </a:solidFill>
                <a:latin typeface="Calibri" panose="020F0502020204030204" pitchFamily="34" charset="0"/>
                <a:ea typeface="Calibri" panose="020F0502020204030204" pitchFamily="34" charset="0"/>
                <a:cs typeface="Times New Roman" panose="02020603050405020304" pitchFamily="18" charset="0"/>
              </a:rPr>
              <a:t>It was not </a:t>
            </a:r>
            <a:r>
              <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implemented the optimization of the calculation of just the lower triangular part of the matrix representing interactions (while in </a:t>
            </a:r>
            <a:r>
              <a:rPr kumimoji="0" lang="en-US" sz="1800" b="0" i="0" u="none" strike="noStrike" kern="1200" cap="none" spc="0" normalizeH="0" baseline="0" noProof="0" dirty="0" err="1">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Openmp</a:t>
            </a:r>
            <a:r>
              <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we have implemented it).</a:t>
            </a:r>
            <a:r>
              <a:rPr lang="en-US" dirty="0">
                <a:solidFill>
                  <a:prstClr val="white"/>
                </a:solidFill>
                <a:latin typeface="Calibri" panose="020F0502020204030204" pitchFamily="34" charset="0"/>
                <a:ea typeface="Calibri" panose="020F0502020204030204" pitchFamily="34" charset="0"/>
                <a:cs typeface="Times New Roman" panose="02020603050405020304" pitchFamily="18" charset="0"/>
              </a:rPr>
              <a:t> This decision was taken accordingly to a study of the performances. </a:t>
            </a:r>
          </a:p>
          <a:p>
            <a:pPr marL="457200" marR="0" lvl="0" indent="0" algn="l" defTabSz="914400" rtl="0" eaLnBrk="1" fontAlgn="auto" latinLnBrk="0" hangingPunct="1">
              <a:lnSpc>
                <a:spcPct val="107000"/>
              </a:lnSpc>
              <a:spcBef>
                <a:spcPts val="0"/>
              </a:spcBef>
              <a:spcAft>
                <a:spcPts val="0"/>
              </a:spcAft>
              <a:buClrTx/>
              <a:buSzTx/>
              <a:buFontTx/>
              <a:buNone/>
              <a:tabLst/>
              <a:defRPr/>
            </a:pPr>
            <a:r>
              <a:rPr lang="en-US" dirty="0">
                <a:solidFill>
                  <a:prstClr val="white"/>
                </a:solidFill>
                <a:latin typeface="Calibri" panose="020F0502020204030204" pitchFamily="34" charset="0"/>
                <a:ea typeface="Calibri" panose="020F0502020204030204" pitchFamily="34" charset="0"/>
                <a:cs typeface="Times New Roman" panose="02020603050405020304" pitchFamily="18" charset="0"/>
              </a:rPr>
              <a:t>In this case </a:t>
            </a:r>
            <a:r>
              <a:rPr lang="en-US" dirty="0" err="1">
                <a:solidFill>
                  <a:prstClr val="white"/>
                </a:solidFill>
                <a:latin typeface="Calibri" panose="020F0502020204030204" pitchFamily="34" charset="0"/>
                <a:ea typeface="Calibri" panose="020F0502020204030204" pitchFamily="34" charset="0"/>
                <a:cs typeface="Times New Roman" panose="02020603050405020304" pitchFamily="18" charset="0"/>
              </a:rPr>
              <a:t>Cuda</a:t>
            </a:r>
            <a:r>
              <a:rPr lang="en-US" dirty="0">
                <a:solidFill>
                  <a:prstClr val="white"/>
                </a:solidFill>
                <a:latin typeface="Calibri" panose="020F0502020204030204" pitchFamily="34" charset="0"/>
                <a:ea typeface="Calibri" panose="020F0502020204030204" pitchFamily="34" charset="0"/>
                <a:cs typeface="Times New Roman" panose="02020603050405020304" pitchFamily="18" charset="0"/>
              </a:rPr>
              <a:t> run faster even if there are more calculations because of control divergence of the threads in a warp. The maximum performances in </a:t>
            </a:r>
            <a:r>
              <a:rPr lang="en-US" dirty="0" err="1">
                <a:solidFill>
                  <a:prstClr val="white"/>
                </a:solidFill>
                <a:latin typeface="Calibri" panose="020F0502020204030204" pitchFamily="34" charset="0"/>
                <a:ea typeface="Calibri" panose="020F0502020204030204" pitchFamily="34" charset="0"/>
                <a:cs typeface="Times New Roman" panose="02020603050405020304" pitchFamily="18" charset="0"/>
              </a:rPr>
              <a:t>Cuda</a:t>
            </a:r>
            <a:r>
              <a:rPr lang="en-US" dirty="0">
                <a:solidFill>
                  <a:prstClr val="white"/>
                </a:solidFill>
                <a:latin typeface="Calibri" panose="020F0502020204030204" pitchFamily="34" charset="0"/>
                <a:ea typeface="Calibri" panose="020F0502020204030204" pitchFamily="34" charset="0"/>
                <a:cs typeface="Times New Roman" panose="02020603050405020304" pitchFamily="18" charset="0"/>
              </a:rPr>
              <a:t> are obtained when all threads in a warp execute the same instructions, so they can be run by the SM all in parallel.</a:t>
            </a: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With Newton’s law the overall time would be increased by a factor of 5.</a:t>
            </a:r>
            <a:endParaRPr kumimoji="0" lang="it-IT" sz="1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4" name="Titolo 1">
            <a:extLst>
              <a:ext uri="{FF2B5EF4-FFF2-40B4-BE49-F238E27FC236}">
                <a16:creationId xmlns:a16="http://schemas.microsoft.com/office/drawing/2014/main" id="{1CF9E73B-E88F-D8F5-E3AB-74FC00258C29}"/>
              </a:ext>
            </a:extLst>
          </p:cNvPr>
          <p:cNvSpPr>
            <a:spLocks noGrp="1"/>
          </p:cNvSpPr>
          <p:nvPr>
            <p:ph type="title"/>
          </p:nvPr>
        </p:nvSpPr>
        <p:spPr>
          <a:xfrm>
            <a:off x="836675" y="389877"/>
            <a:ext cx="10515600" cy="1325563"/>
          </a:xfrm>
        </p:spPr>
        <p:txBody>
          <a:bodyPr>
            <a:normAutofit/>
          </a:bodyPr>
          <a:lstStyle/>
          <a:p>
            <a:pPr algn="ctr"/>
            <a:r>
              <a:rPr lang="en-US" sz="5900" b="1" dirty="0">
                <a:solidFill>
                  <a:schemeClr val="bg1"/>
                </a:solidFill>
              </a:rPr>
              <a:t>Optimization: </a:t>
            </a:r>
            <a:r>
              <a:rPr lang="en-US" sz="6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Newton’s law</a:t>
            </a:r>
            <a:endParaRPr lang="it-IT" sz="5900" b="1" dirty="0">
              <a:solidFill>
                <a:schemeClr val="bg1"/>
              </a:solidFill>
            </a:endParaRPr>
          </a:p>
        </p:txBody>
      </p:sp>
    </p:spTree>
    <p:extLst>
      <p:ext uri="{BB962C8B-B14F-4D97-AF65-F5344CB8AC3E}">
        <p14:creationId xmlns:p14="http://schemas.microsoft.com/office/powerpoint/2010/main" val="17765547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3" name="Grafico 2">
            <a:extLst>
              <a:ext uri="{FF2B5EF4-FFF2-40B4-BE49-F238E27FC236}">
                <a16:creationId xmlns:a16="http://schemas.microsoft.com/office/drawing/2014/main" id="{06988DE0-9267-BD8E-E063-9057D74D517F}"/>
              </a:ext>
            </a:extLst>
          </p:cNvPr>
          <p:cNvGraphicFramePr>
            <a:graphicFrameLocks/>
          </p:cNvGraphicFramePr>
          <p:nvPr>
            <p:extLst>
              <p:ext uri="{D42A27DB-BD31-4B8C-83A1-F6EECF244321}">
                <p14:modId xmlns:p14="http://schemas.microsoft.com/office/powerpoint/2010/main" val="1739435888"/>
              </p:ext>
            </p:extLst>
          </p:nvPr>
        </p:nvGraphicFramePr>
        <p:xfrm>
          <a:off x="511218" y="1244480"/>
          <a:ext cx="11169564" cy="5464414"/>
        </p:xfrm>
        <a:graphic>
          <a:graphicData uri="http://schemas.openxmlformats.org/drawingml/2006/chart">
            <c:chart xmlns:c="http://schemas.openxmlformats.org/drawingml/2006/chart" xmlns:r="http://schemas.openxmlformats.org/officeDocument/2006/relationships" r:id="rId2"/>
          </a:graphicData>
        </a:graphic>
      </p:graphicFrame>
      <p:sp>
        <p:nvSpPr>
          <p:cNvPr id="6" name="Titolo 1">
            <a:extLst>
              <a:ext uri="{FF2B5EF4-FFF2-40B4-BE49-F238E27FC236}">
                <a16:creationId xmlns:a16="http://schemas.microsoft.com/office/drawing/2014/main" id="{101D2966-D7D1-E0BB-2246-9B8C41BC13BF}"/>
              </a:ext>
            </a:extLst>
          </p:cNvPr>
          <p:cNvSpPr>
            <a:spLocks noGrp="1"/>
          </p:cNvSpPr>
          <p:nvPr>
            <p:ph type="title"/>
          </p:nvPr>
        </p:nvSpPr>
        <p:spPr>
          <a:xfrm>
            <a:off x="828161" y="91177"/>
            <a:ext cx="10515600" cy="1325563"/>
          </a:xfrm>
        </p:spPr>
        <p:txBody>
          <a:bodyPr>
            <a:noAutofit/>
          </a:bodyPr>
          <a:lstStyle/>
          <a:p>
            <a:pPr marL="457200" algn="ctr">
              <a:lnSpc>
                <a:spcPct val="107000"/>
              </a:lnSpc>
            </a:pPr>
            <a:r>
              <a:rPr lang="en-US" sz="4000" b="1" dirty="0">
                <a:solidFill>
                  <a:srgbClr val="ED7D31"/>
                </a:solidFill>
              </a:rPr>
              <a:t>Performance results on the 3D implementation:</a:t>
            </a:r>
            <a:br>
              <a:rPr lang="en-US" sz="1800" b="1" dirty="0">
                <a:solidFill>
                  <a:srgbClr val="ED7D31"/>
                </a:solidFill>
              </a:rPr>
            </a:br>
            <a:r>
              <a:rPr lang="en-US" sz="1800" b="1" dirty="0">
                <a:solidFill>
                  <a:srgbClr val="ED7D31"/>
                </a:solidFill>
              </a:rPr>
              <a:t>increasing number of particles and number of threads</a:t>
            </a:r>
            <a:endParaRPr lang="it-IT" sz="4000" b="1" dirty="0">
              <a:solidFill>
                <a:srgbClr val="ED7D31"/>
              </a:solidFill>
            </a:endParaRPr>
          </a:p>
        </p:txBody>
      </p:sp>
    </p:spTree>
    <p:extLst>
      <p:ext uri="{BB962C8B-B14F-4D97-AF65-F5344CB8AC3E}">
        <p14:creationId xmlns:p14="http://schemas.microsoft.com/office/powerpoint/2010/main" val="14537670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4" name="Grafico 3">
            <a:extLst>
              <a:ext uri="{FF2B5EF4-FFF2-40B4-BE49-F238E27FC236}">
                <a16:creationId xmlns:a16="http://schemas.microsoft.com/office/drawing/2014/main" id="{C69A4BEF-C223-4D8C-8CBA-E3B8D3EAD606}"/>
              </a:ext>
            </a:extLst>
          </p:cNvPr>
          <p:cNvGraphicFramePr>
            <a:graphicFrameLocks/>
          </p:cNvGraphicFramePr>
          <p:nvPr>
            <p:extLst>
              <p:ext uri="{D42A27DB-BD31-4B8C-83A1-F6EECF244321}">
                <p14:modId xmlns:p14="http://schemas.microsoft.com/office/powerpoint/2010/main" val="3107985419"/>
              </p:ext>
            </p:extLst>
          </p:nvPr>
        </p:nvGraphicFramePr>
        <p:xfrm>
          <a:off x="333375" y="1416740"/>
          <a:ext cx="11544300" cy="5235519"/>
        </p:xfrm>
        <a:graphic>
          <a:graphicData uri="http://schemas.openxmlformats.org/drawingml/2006/chart">
            <c:chart xmlns:c="http://schemas.openxmlformats.org/drawingml/2006/chart" xmlns:r="http://schemas.openxmlformats.org/officeDocument/2006/relationships" r:id="rId2"/>
          </a:graphicData>
        </a:graphic>
      </p:graphicFrame>
      <p:sp>
        <p:nvSpPr>
          <p:cNvPr id="7" name="Titolo 1">
            <a:extLst>
              <a:ext uri="{FF2B5EF4-FFF2-40B4-BE49-F238E27FC236}">
                <a16:creationId xmlns:a16="http://schemas.microsoft.com/office/drawing/2014/main" id="{63374013-7E87-6460-E14B-67EE1ABA3586}"/>
              </a:ext>
            </a:extLst>
          </p:cNvPr>
          <p:cNvSpPr>
            <a:spLocks noGrp="1"/>
          </p:cNvSpPr>
          <p:nvPr>
            <p:ph type="title"/>
          </p:nvPr>
        </p:nvSpPr>
        <p:spPr>
          <a:xfrm>
            <a:off x="828161" y="91177"/>
            <a:ext cx="10515600" cy="1325563"/>
          </a:xfrm>
        </p:spPr>
        <p:txBody>
          <a:bodyPr>
            <a:noAutofit/>
          </a:bodyPr>
          <a:lstStyle/>
          <a:p>
            <a:pPr marL="457200" algn="ctr">
              <a:lnSpc>
                <a:spcPct val="107000"/>
              </a:lnSpc>
            </a:pPr>
            <a:r>
              <a:rPr lang="en-US" sz="4000" b="1" dirty="0">
                <a:solidFill>
                  <a:srgbClr val="ED7D31"/>
                </a:solidFill>
              </a:rPr>
              <a:t>Performance results on the 3D implementation:</a:t>
            </a:r>
            <a:br>
              <a:rPr lang="en-US" sz="1800" b="1" dirty="0">
                <a:solidFill>
                  <a:srgbClr val="ED7D31"/>
                </a:solidFill>
              </a:rPr>
            </a:br>
            <a:r>
              <a:rPr lang="en-US" sz="1800" b="1" dirty="0">
                <a:solidFill>
                  <a:srgbClr val="ED7D31"/>
                </a:solidFill>
              </a:rPr>
              <a:t>increasing number of particles and number of threads</a:t>
            </a:r>
            <a:endParaRPr lang="it-IT" sz="4000" b="1" dirty="0">
              <a:solidFill>
                <a:srgbClr val="ED7D31"/>
              </a:solidFill>
            </a:endParaRPr>
          </a:p>
        </p:txBody>
      </p:sp>
    </p:spTree>
    <p:extLst>
      <p:ext uri="{BB962C8B-B14F-4D97-AF65-F5344CB8AC3E}">
        <p14:creationId xmlns:p14="http://schemas.microsoft.com/office/powerpoint/2010/main" val="1582792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Immagine 3">
            <a:extLst>
              <a:ext uri="{FF2B5EF4-FFF2-40B4-BE49-F238E27FC236}">
                <a16:creationId xmlns:a16="http://schemas.microsoft.com/office/drawing/2014/main" id="{356C4B31-0DFE-D3B5-43B0-BC9A91260231}"/>
              </a:ext>
            </a:extLst>
          </p:cNvPr>
          <p:cNvPicPr>
            <a:picLocks noChangeAspect="1"/>
          </p:cNvPicPr>
          <p:nvPr/>
        </p:nvPicPr>
        <p:blipFill>
          <a:blip r:embed="rId2"/>
          <a:stretch>
            <a:fillRect/>
          </a:stretch>
        </p:blipFill>
        <p:spPr>
          <a:xfrm>
            <a:off x="2668586" y="207231"/>
            <a:ext cx="6854828" cy="6443538"/>
          </a:xfrm>
          <a:prstGeom prst="rect">
            <a:avLst/>
          </a:prstGeom>
        </p:spPr>
      </p:pic>
    </p:spTree>
    <p:extLst>
      <p:ext uri="{BB962C8B-B14F-4D97-AF65-F5344CB8AC3E}">
        <p14:creationId xmlns:p14="http://schemas.microsoft.com/office/powerpoint/2010/main" val="12572728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46526E95-A208-60A8-4A40-3344B85D86F7}"/>
              </a:ext>
            </a:extLst>
          </p:cNvPr>
          <p:cNvSpPr>
            <a:spLocks noGrp="1"/>
          </p:cNvSpPr>
          <p:nvPr>
            <p:ph type="title"/>
          </p:nvPr>
        </p:nvSpPr>
        <p:spPr>
          <a:xfrm>
            <a:off x="838200" y="365125"/>
            <a:ext cx="10515600" cy="1325563"/>
          </a:xfrm>
        </p:spPr>
        <p:txBody>
          <a:bodyPr>
            <a:noAutofit/>
          </a:bodyPr>
          <a:lstStyle/>
          <a:p>
            <a:pPr marL="457200" algn="ctr">
              <a:lnSpc>
                <a:spcPct val="107000"/>
              </a:lnSpc>
            </a:pPr>
            <a:r>
              <a:rPr lang="en-US" sz="4000" b="1" dirty="0">
                <a:solidFill>
                  <a:srgbClr val="ED7D31"/>
                </a:solidFill>
              </a:rPr>
              <a:t>Performance results on the 3D implementation:</a:t>
            </a:r>
            <a:br>
              <a:rPr lang="en-US" sz="4000" b="1" dirty="0">
                <a:solidFill>
                  <a:srgbClr val="ED7D31"/>
                </a:solidFill>
              </a:rPr>
            </a:br>
            <a:r>
              <a:rPr lang="en-US" sz="1800" b="1" dirty="0" err="1">
                <a:solidFill>
                  <a:srgbClr val="ED7D31"/>
                </a:solidFill>
              </a:rPr>
              <a:t>Cuda</a:t>
            </a:r>
            <a:r>
              <a:rPr lang="en-US" sz="1800" b="1" dirty="0">
                <a:solidFill>
                  <a:srgbClr val="ED7D31"/>
                </a:solidFill>
              </a:rPr>
              <a:t> and MPI</a:t>
            </a:r>
            <a:endParaRPr lang="it-IT" sz="4000" b="1" dirty="0">
              <a:solidFill>
                <a:srgbClr val="ED7D31"/>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3" name="Grafico 2">
            <a:extLst>
              <a:ext uri="{FF2B5EF4-FFF2-40B4-BE49-F238E27FC236}">
                <a16:creationId xmlns:a16="http://schemas.microsoft.com/office/drawing/2014/main" id="{7A2D81AB-F017-B60F-0F95-9A3EDE0A6A61}"/>
              </a:ext>
            </a:extLst>
          </p:cNvPr>
          <p:cNvGraphicFramePr>
            <a:graphicFrameLocks/>
          </p:cNvGraphicFramePr>
          <p:nvPr>
            <p:extLst>
              <p:ext uri="{D42A27DB-BD31-4B8C-83A1-F6EECF244321}">
                <p14:modId xmlns:p14="http://schemas.microsoft.com/office/powerpoint/2010/main" val="750984963"/>
              </p:ext>
            </p:extLst>
          </p:nvPr>
        </p:nvGraphicFramePr>
        <p:xfrm>
          <a:off x="1038225" y="1657951"/>
          <a:ext cx="10115550" cy="51339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609862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46526E95-A208-60A8-4A40-3344B85D86F7}"/>
              </a:ext>
            </a:extLst>
          </p:cNvPr>
          <p:cNvSpPr>
            <a:spLocks noGrp="1"/>
          </p:cNvSpPr>
          <p:nvPr>
            <p:ph type="title"/>
          </p:nvPr>
        </p:nvSpPr>
        <p:spPr>
          <a:xfrm>
            <a:off x="828161" y="259717"/>
            <a:ext cx="10515600" cy="1325563"/>
          </a:xfrm>
        </p:spPr>
        <p:txBody>
          <a:bodyPr>
            <a:noAutofit/>
          </a:bodyPr>
          <a:lstStyle/>
          <a:p>
            <a:pPr marL="457200" algn="ctr">
              <a:lnSpc>
                <a:spcPct val="107000"/>
              </a:lnSpc>
            </a:pPr>
            <a:r>
              <a:rPr lang="en-US" sz="4000" b="1" dirty="0">
                <a:solidFill>
                  <a:srgbClr val="ED7D31"/>
                </a:solidFill>
              </a:rPr>
              <a:t>Performance results on the 3D implementation:</a:t>
            </a:r>
            <a:br>
              <a:rPr lang="en-US" sz="4000" b="1" dirty="0">
                <a:solidFill>
                  <a:srgbClr val="ED7D31"/>
                </a:solidFill>
              </a:rPr>
            </a:br>
            <a:r>
              <a:rPr lang="en-US" sz="1800" b="1" dirty="0">
                <a:solidFill>
                  <a:srgbClr val="ED7D31"/>
                </a:solidFill>
              </a:rPr>
              <a:t>OpenMP, MPI and </a:t>
            </a:r>
            <a:r>
              <a:rPr lang="en-US" sz="1800" b="1" dirty="0" err="1">
                <a:solidFill>
                  <a:srgbClr val="ED7D31"/>
                </a:solidFill>
              </a:rPr>
              <a:t>Cuda</a:t>
            </a:r>
            <a:r>
              <a:rPr lang="en-US" sz="1800" b="1" dirty="0">
                <a:solidFill>
                  <a:srgbClr val="ED7D31"/>
                </a:solidFill>
              </a:rPr>
              <a:t> with maximum number of parallel processing elements</a:t>
            </a:r>
            <a:br>
              <a:rPr lang="en-US" sz="1800" b="1" dirty="0">
                <a:solidFill>
                  <a:srgbClr val="ED7D31"/>
                </a:solidFill>
              </a:rPr>
            </a:br>
            <a:r>
              <a:rPr lang="en-US" sz="1800" b="1" dirty="0">
                <a:solidFill>
                  <a:srgbClr val="ED7D31"/>
                </a:solidFill>
              </a:rPr>
              <a:t>on increasing number of particles</a:t>
            </a:r>
            <a:endParaRPr lang="it-IT" sz="1800" b="1" dirty="0">
              <a:solidFill>
                <a:srgbClr val="ED7D31"/>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4" name="Grafico 3">
            <a:extLst>
              <a:ext uri="{FF2B5EF4-FFF2-40B4-BE49-F238E27FC236}">
                <a16:creationId xmlns:a16="http://schemas.microsoft.com/office/drawing/2014/main" id="{8CB0AE33-A3E2-43AF-941E-410F65905B95}"/>
              </a:ext>
            </a:extLst>
          </p:cNvPr>
          <p:cNvGraphicFramePr>
            <a:graphicFrameLocks/>
          </p:cNvGraphicFramePr>
          <p:nvPr>
            <p:extLst>
              <p:ext uri="{D42A27DB-BD31-4B8C-83A1-F6EECF244321}">
                <p14:modId xmlns:p14="http://schemas.microsoft.com/office/powerpoint/2010/main" val="3383876997"/>
              </p:ext>
            </p:extLst>
          </p:nvPr>
        </p:nvGraphicFramePr>
        <p:xfrm>
          <a:off x="1035697" y="1613030"/>
          <a:ext cx="9815805" cy="514233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180676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46526E95-A208-60A8-4A40-3344B85D86F7}"/>
              </a:ext>
            </a:extLst>
          </p:cNvPr>
          <p:cNvSpPr>
            <a:spLocks noGrp="1"/>
          </p:cNvSpPr>
          <p:nvPr>
            <p:ph type="title"/>
          </p:nvPr>
        </p:nvSpPr>
        <p:spPr>
          <a:xfrm>
            <a:off x="241040" y="428830"/>
            <a:ext cx="11709919" cy="1325563"/>
          </a:xfrm>
        </p:spPr>
        <p:txBody>
          <a:bodyPr>
            <a:noAutofit/>
          </a:bodyPr>
          <a:lstStyle/>
          <a:p>
            <a:pPr marL="457200">
              <a:lnSpc>
                <a:spcPct val="107000"/>
              </a:lnSpc>
            </a:pPr>
            <a:r>
              <a:rPr lang="en-US" sz="4000" b="1" dirty="0" err="1">
                <a:solidFill>
                  <a:srgbClr val="ED7D31"/>
                </a:solidFill>
              </a:rPr>
              <a:t>Cuda’s</a:t>
            </a:r>
            <a:r>
              <a:rPr lang="en-US" sz="4000" b="1" dirty="0">
                <a:solidFill>
                  <a:srgbClr val="ED7D31"/>
                </a:solidFill>
              </a:rPr>
              <a:t> performance results on the 3D implementation:</a:t>
            </a:r>
            <a:endParaRPr lang="it-IT" sz="4000" b="1" dirty="0">
              <a:solidFill>
                <a:srgbClr val="ED7D31"/>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CasellaDiTesto 3">
            <a:extLst>
              <a:ext uri="{FF2B5EF4-FFF2-40B4-BE49-F238E27FC236}">
                <a16:creationId xmlns:a16="http://schemas.microsoft.com/office/drawing/2014/main" id="{19B778A5-851D-FA1E-BF31-E70273D3E17B}"/>
              </a:ext>
            </a:extLst>
          </p:cNvPr>
          <p:cNvSpPr txBox="1"/>
          <p:nvPr/>
        </p:nvSpPr>
        <p:spPr>
          <a:xfrm>
            <a:off x="1002616" y="1591878"/>
            <a:ext cx="10186765" cy="4228273"/>
          </a:xfrm>
          <a:prstGeom prst="rect">
            <a:avLst/>
          </a:prstGeom>
          <a:noFill/>
        </p:spPr>
        <p:txBody>
          <a:bodyPr wrap="square">
            <a:spAutoFit/>
          </a:bodyPr>
          <a:lstStyle/>
          <a:p>
            <a:pPr marL="742950" indent="-285750">
              <a:lnSpc>
                <a:spcPct val="107000"/>
              </a:lnSpc>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On the overall time of our experiments the time needed to transfer the three buffers from GPU to CPU is negligible.</a:t>
            </a:r>
          </a:p>
          <a:p>
            <a:pPr marL="742950" indent="-285750">
              <a:lnSpc>
                <a:spcPct val="107000"/>
              </a:lnSpc>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indent="-285750">
              <a:lnSpc>
                <a:spcPct val="107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Most of the time is taken by the saving operation.</a:t>
            </a:r>
          </a:p>
          <a:p>
            <a:pPr marL="742950" indent="-285750">
              <a:lnSpc>
                <a:spcPct val="107000"/>
              </a:lnSpc>
              <a:buFont typeface="Arial" panose="020B0604020202020204" pitchFamily="34" charset="0"/>
              <a:buChar char="•"/>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742950" indent="-285750">
              <a:lnSpc>
                <a:spcPct val="107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Computation with </a:t>
            </a:r>
            <a:r>
              <a:rPr lang="en-US" dirty="0" err="1">
                <a:latin typeface="Calibri" panose="020F0502020204030204" pitchFamily="34" charset="0"/>
                <a:ea typeface="Calibri" panose="020F0502020204030204" pitchFamily="34" charset="0"/>
                <a:cs typeface="Times New Roman" panose="02020603050405020304" pitchFamily="18" charset="0"/>
              </a:rPr>
              <a:t>Cuda</a:t>
            </a:r>
            <a:r>
              <a:rPr lang="en-US" dirty="0">
                <a:latin typeface="Calibri" panose="020F0502020204030204" pitchFamily="34" charset="0"/>
                <a:ea typeface="Calibri" panose="020F0502020204030204" pitchFamily="34" charset="0"/>
                <a:cs typeface="Times New Roman" panose="02020603050405020304" pitchFamily="18" charset="0"/>
              </a:rPr>
              <a:t> (in the graph on the previous slide is named “Writing”) requires much less time than with OpenMP or MPI</a:t>
            </a:r>
          </a:p>
          <a:p>
            <a:pPr marL="742950" indent="-285750">
              <a:lnSpc>
                <a:spcPct val="107000"/>
              </a:lnSpc>
              <a:buFont typeface="Arial" panose="020B0604020202020204" pitchFamily="34" charset="0"/>
              <a:buChar char="•"/>
            </a:pPr>
            <a:endParaRPr lang="it-IT" dirty="0">
              <a:latin typeface="Calibri" panose="020F0502020204030204" pitchFamily="34" charset="0"/>
              <a:ea typeface="Calibri" panose="020F0502020204030204" pitchFamily="34" charset="0"/>
              <a:cs typeface="Times New Roman" panose="02020603050405020304" pitchFamily="18" charset="0"/>
            </a:endParaRPr>
          </a:p>
          <a:p>
            <a:pPr marL="742950" indent="-285750">
              <a:lnSpc>
                <a:spcPct val="107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Max block dimensions: [ 1024 , 1024 , 6 ]. Max thread in a block: 1024</a:t>
            </a:r>
          </a:p>
          <a:p>
            <a:pPr marL="457200">
              <a:lnSpc>
                <a:spcPct val="107000"/>
              </a:lnSpc>
            </a:pPr>
            <a:r>
              <a:rPr lang="en-US" dirty="0">
                <a:latin typeface="Calibri" panose="020F0502020204030204" pitchFamily="34" charset="0"/>
                <a:ea typeface="Calibri" panose="020F0502020204030204" pitchFamily="34" charset="0"/>
                <a:cs typeface="Times New Roman" panose="02020603050405020304" pitchFamily="18" charset="0"/>
              </a:rPr>
              <a:t>      Max grid dimension: [ 2147483647 , 65535 , 65535 ]. We use square grids.</a:t>
            </a:r>
          </a:p>
          <a:p>
            <a:pPr marL="457200">
              <a:lnSpc>
                <a:spcPct val="107000"/>
              </a:lnSpc>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457200">
              <a:lnSpc>
                <a:spcPct val="107000"/>
              </a:lnSpc>
            </a:pP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363500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512B7CC7-7E06-E968-4031-6A775684958D}"/>
              </a:ext>
            </a:extLst>
          </p:cNvPr>
          <p:cNvSpPr>
            <a:spLocks noGrp="1"/>
          </p:cNvSpPr>
          <p:nvPr>
            <p:ph type="title"/>
          </p:nvPr>
        </p:nvSpPr>
        <p:spPr>
          <a:xfrm>
            <a:off x="4038600" y="1939158"/>
            <a:ext cx="7644627" cy="4489633"/>
          </a:xfrm>
        </p:spPr>
        <p:txBody>
          <a:bodyPr vert="horz" lIns="91440" tIns="45720" rIns="91440" bIns="45720" rtlCol="0" anchor="b">
            <a:normAutofit/>
          </a:bodyPr>
          <a:lstStyle/>
          <a:p>
            <a:pPr marL="457200">
              <a:lnSpc>
                <a:spcPct val="107000"/>
              </a:lnSpc>
            </a:pPr>
            <a:r>
              <a:rPr lang="en-US" sz="1800" b="1" dirty="0">
                <a:effectLst/>
                <a:latin typeface="Calibri" panose="020F0502020204030204" pitchFamily="34" charset="0"/>
                <a:ea typeface="Calibri" panose="020F0502020204030204" pitchFamily="34" charset="0"/>
                <a:cs typeface="Times New Roman" panose="02020603050405020304" pitchFamily="18" charset="0"/>
              </a:rPr>
              <a:t>Note 1:</a:t>
            </a:r>
            <a:br>
              <a:rPr lang="it-IT"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As we have the same type for position, velocity and acceleration and they are all in 3D, it is possible to use double3 instead of three doubles. Double3 is a CUDA vector type derived from the double type. Basically it is a struct of three doubles.</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b="1" dirty="0">
                <a:effectLst/>
                <a:latin typeface="Calibri" panose="020F0502020204030204" pitchFamily="34" charset="0"/>
                <a:ea typeface="Calibri" panose="020F0502020204030204" pitchFamily="34" charset="0"/>
                <a:cs typeface="Times New Roman" panose="02020603050405020304" pitchFamily="18" charset="0"/>
              </a:rPr>
              <a:t>Note 2:</a:t>
            </a:r>
            <a:br>
              <a:rPr lang="it-IT"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Unique pointer were preferred to shared pointers because they don’t introduce communication overhead. Indeed in the serial,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openMP</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MPI implementations only unique pointers appear (std::</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unique_ptr</a:t>
            </a:r>
            <a:r>
              <a:rPr lang="en-US" sz="1800" dirty="0">
                <a:effectLst/>
                <a:latin typeface="Calibri" panose="020F0502020204030204" pitchFamily="34" charset="0"/>
                <a:ea typeface="Calibri" panose="020F0502020204030204" pitchFamily="34" charset="0"/>
                <a:cs typeface="Times New Roman" panose="02020603050405020304" pitchFamily="18" charset="0"/>
              </a:rPr>
              <a:t>&lt;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AbstractForce</a:t>
            </a:r>
            <a:r>
              <a:rPr lang="en-US" sz="1800" dirty="0">
                <a:effectLst/>
                <a:latin typeface="Calibri" panose="020F0502020204030204" pitchFamily="34" charset="0"/>
                <a:ea typeface="Calibri" panose="020F0502020204030204" pitchFamily="34" charset="0"/>
                <a:cs typeface="Times New Roman" panose="02020603050405020304" pitchFamily="18" charset="0"/>
              </a:rPr>
              <a:t>&gt;). However in CUDA implementation we have (std::</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unique_ptr</a:t>
            </a:r>
            <a:r>
              <a:rPr lang="en-US" sz="1800" dirty="0">
                <a:effectLst/>
                <a:latin typeface="Calibri" panose="020F0502020204030204" pitchFamily="34" charset="0"/>
                <a:ea typeface="Calibri" panose="020F0502020204030204" pitchFamily="34" charset="0"/>
                <a:cs typeface="Times New Roman" panose="02020603050405020304" pitchFamily="18" charset="0"/>
              </a:rPr>
              <a:t>&lt;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AllParticles</a:t>
            </a:r>
            <a:r>
              <a:rPr lang="en-US" sz="1800" dirty="0">
                <a:effectLst/>
                <a:latin typeface="Calibri" panose="020F0502020204030204" pitchFamily="34" charset="0"/>
                <a:ea typeface="Calibri" panose="020F0502020204030204" pitchFamily="34" charset="0"/>
                <a:cs typeface="Times New Roman" panose="02020603050405020304" pitchFamily="18" charset="0"/>
              </a:rPr>
              <a:t>&gt; and) std::</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shared_ptr</a:t>
            </a:r>
            <a:r>
              <a:rPr lang="en-US" sz="1800" dirty="0">
                <a:effectLst/>
                <a:latin typeface="Calibri" panose="020F0502020204030204" pitchFamily="34" charset="0"/>
                <a:ea typeface="Calibri" panose="020F0502020204030204" pitchFamily="34" charset="0"/>
                <a:cs typeface="Times New Roman" panose="02020603050405020304" pitchFamily="18" charset="0"/>
              </a:rPr>
              <a:t>&lt;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AbstractForce</a:t>
            </a:r>
            <a:r>
              <a:rPr lang="en-US" sz="1800" dirty="0">
                <a:effectLst/>
                <a:latin typeface="Calibri" panose="020F0502020204030204" pitchFamily="34" charset="0"/>
                <a:ea typeface="Calibri" panose="020F0502020204030204" pitchFamily="34" charset="0"/>
                <a:cs typeface="Times New Roman" panose="02020603050405020304" pitchFamily="18" charset="0"/>
              </a:rPr>
              <a:t>&gt;. The shared pointer in this case is necessary because not only the class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AllParticles</a:t>
            </a:r>
            <a:r>
              <a:rPr lang="en-US" sz="1800" dirty="0">
                <a:effectLst/>
                <a:latin typeface="Calibri" panose="020F0502020204030204" pitchFamily="34" charset="0"/>
                <a:ea typeface="Calibri" panose="020F0502020204030204" pitchFamily="34" charset="0"/>
                <a:cs typeface="Times New Roman" panose="02020603050405020304" pitchFamily="18" charset="0"/>
              </a:rPr>
              <a:t> own the pointer to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AbstractForce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Indeeed</a:t>
            </a:r>
            <a:r>
              <a:rPr lang="en-US" sz="1800" dirty="0">
                <a:effectLst/>
                <a:latin typeface="Calibri" panose="020F0502020204030204" pitchFamily="34" charset="0"/>
                <a:ea typeface="Calibri" panose="020F0502020204030204" pitchFamily="34" charset="0"/>
                <a:cs typeface="Times New Roman" panose="02020603050405020304" pitchFamily="18" charset="0"/>
              </a:rPr>
              <a:t> Simulation own the pointer to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AllParticles</a:t>
            </a:r>
            <a:r>
              <a:rPr lang="en-US" sz="1800" dirty="0">
                <a:effectLst/>
                <a:latin typeface="Calibri" panose="020F0502020204030204" pitchFamily="34" charset="0"/>
                <a:ea typeface="Calibri" panose="020F0502020204030204" pitchFamily="34" charset="0"/>
                <a:cs typeface="Times New Roman" panose="02020603050405020304" pitchFamily="18" charset="0"/>
              </a:rPr>
              <a:t> which has as a member the pointer to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AbstractForce</a:t>
            </a:r>
            <a:r>
              <a:rPr lang="en-US" sz="1800" dirty="0">
                <a:latin typeface="Calibri" panose="020F0502020204030204" pitchFamily="34" charset="0"/>
                <a:ea typeface="Calibri" panose="020F0502020204030204" pitchFamily="34" charset="0"/>
                <a:cs typeface="Times New Roman" panose="02020603050405020304" pitchFamily="18" charset="0"/>
              </a:rPr>
              <a:t>.</a:t>
            </a:r>
            <a:endParaRPr lang="en-US" sz="6000" kern="1200" dirty="0">
              <a:solidFill>
                <a:schemeClr val="tx1"/>
              </a:solidFill>
              <a:latin typeface="+mj-lt"/>
              <a:ea typeface="+mj-ea"/>
              <a:cs typeface="+mj-cs"/>
            </a:endParaRPr>
          </a:p>
        </p:txBody>
      </p:sp>
    </p:spTree>
    <p:extLst>
      <p:ext uri="{BB962C8B-B14F-4D97-AF65-F5344CB8AC3E}">
        <p14:creationId xmlns:p14="http://schemas.microsoft.com/office/powerpoint/2010/main" val="27836755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9">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512B7CC7-7E06-E968-4031-6A775684958D}"/>
              </a:ext>
            </a:extLst>
          </p:cNvPr>
          <p:cNvSpPr>
            <a:spLocks noGrp="1"/>
          </p:cNvSpPr>
          <p:nvPr>
            <p:ph type="title"/>
          </p:nvPr>
        </p:nvSpPr>
        <p:spPr>
          <a:xfrm>
            <a:off x="4192474" y="2179110"/>
            <a:ext cx="7644627" cy="3620277"/>
          </a:xfrm>
        </p:spPr>
        <p:txBody>
          <a:bodyPr vert="horz" lIns="91440" tIns="45720" rIns="91440" bIns="45720" rtlCol="0" anchor="b">
            <a:normAutofit/>
          </a:bodyPr>
          <a:lstStyle/>
          <a:p>
            <a:pPr marL="457200">
              <a:lnSpc>
                <a:spcPct val="107000"/>
              </a:lnSpc>
            </a:pPr>
            <a:r>
              <a:rPr lang="en-US" sz="1800" b="1" dirty="0">
                <a:effectLst/>
                <a:latin typeface="Calibri" panose="020F0502020204030204" pitchFamily="34" charset="0"/>
                <a:ea typeface="Calibri" panose="020F0502020204030204" pitchFamily="34" charset="0"/>
                <a:cs typeface="Times New Roman" panose="02020603050405020304" pitchFamily="18" charset="0"/>
              </a:rPr>
              <a:t>Note 3:</a:t>
            </a:r>
            <a:r>
              <a:rPr lang="en-US" sz="1800" dirty="0">
                <a:effectLst/>
                <a:latin typeface="Calibri" panose="020F0502020204030204" pitchFamily="34" charset="0"/>
                <a:ea typeface="Calibri" panose="020F0502020204030204" pitchFamily="34" charset="0"/>
                <a:cs typeface="Times New Roman" panose="02020603050405020304" pitchFamily="18" charset="0"/>
              </a:rPr>
              <a:t> possible improvement using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openGL</a:t>
            </a:r>
            <a:br>
              <a:rPr lang="it-IT" sz="1800" dirty="0">
                <a:effectLst/>
                <a:latin typeface="Calibri" panose="020F0502020204030204" pitchFamily="34" charset="0"/>
                <a:ea typeface="Calibri" panose="020F0502020204030204" pitchFamily="34" charset="0"/>
                <a:cs typeface="Times New Roman" panose="02020603050405020304" pitchFamily="18" charset="0"/>
              </a:rPr>
            </a:br>
            <a:br>
              <a:rPr lang="it-IT"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The performance of the renderer can be improved by eliminating the need to save on file. This could be done using OpenGL vertex buffer. A more recent approach to this performance issue would be to use a general purpose GPU programming language (GPGPU) like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nVidia’s</a:t>
            </a:r>
            <a:r>
              <a:rPr lang="en-US" sz="1800" dirty="0">
                <a:effectLst/>
                <a:latin typeface="Calibri" panose="020F0502020204030204" pitchFamily="34" charset="0"/>
                <a:ea typeface="Calibri" panose="020F0502020204030204" pitchFamily="34" charset="0"/>
                <a:cs typeface="Times New Roman" panose="02020603050405020304" pitchFamily="18" charset="0"/>
              </a:rPr>
              <a:t> CUDA or the open standard OpenCL to update the particle buffer and vertex buffer directly on the GPU so that the memory never has to be moved off the GPU.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02434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9">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CasellaDiTesto 2">
            <a:extLst>
              <a:ext uri="{FF2B5EF4-FFF2-40B4-BE49-F238E27FC236}">
                <a16:creationId xmlns:a16="http://schemas.microsoft.com/office/drawing/2014/main" id="{078ABA5C-75CD-07DB-21D0-74392EB0EFB3}"/>
              </a:ext>
            </a:extLst>
          </p:cNvPr>
          <p:cNvSpPr txBox="1"/>
          <p:nvPr/>
        </p:nvSpPr>
        <p:spPr>
          <a:xfrm>
            <a:off x="3412742" y="3777613"/>
            <a:ext cx="8135992" cy="1857368"/>
          </a:xfrm>
          <a:prstGeom prst="rect">
            <a:avLst/>
          </a:prstGeom>
          <a:noFill/>
        </p:spPr>
        <p:txBody>
          <a:bodyPr wrap="square">
            <a:spAutoFit/>
          </a:bodyPr>
          <a:lstStyle/>
          <a:p>
            <a:pPr marL="457200">
              <a:lnSpc>
                <a:spcPct val="107000"/>
              </a:lnSpc>
            </a:pPr>
            <a:r>
              <a:rPr lang="en-US" sz="1800" b="1" dirty="0">
                <a:effectLst/>
                <a:latin typeface="Calibri" panose="020F0502020204030204" pitchFamily="34" charset="0"/>
                <a:ea typeface="Calibri" panose="020F0502020204030204" pitchFamily="34" charset="0"/>
                <a:cs typeface="Times New Roman" panose="02020603050405020304" pitchFamily="18" charset="0"/>
              </a:rPr>
              <a:t>Sources: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https://www.3dgep.com/simulating-particle-effects-using-opengl/</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https://www.nvidia.com/content/GTC/documents/1055_GTC09.pdf</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https://ec.europa.eu/programmes/erasmus-plus/project-result-content/17c9af58-78ac-4276-abd6-25cace51f780/lec09-nbody-optimization.pdf</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https://docs.nvidia.com/cuda/thrust/</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27815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A955646-B05A-5396-FC79-E8A2A0142D24}"/>
              </a:ext>
            </a:extLst>
          </p:cNvPr>
          <p:cNvSpPr>
            <a:spLocks noGrp="1"/>
          </p:cNvSpPr>
          <p:nvPr>
            <p:ph type="title"/>
          </p:nvPr>
        </p:nvSpPr>
        <p:spPr>
          <a:xfrm>
            <a:off x="686834" y="591344"/>
            <a:ext cx="3200400" cy="5585619"/>
          </a:xfrm>
        </p:spPr>
        <p:txBody>
          <a:bodyPr>
            <a:normAutofit/>
          </a:bodyPr>
          <a:lstStyle/>
          <a:p>
            <a:r>
              <a:rPr lang="it-IT" dirty="0">
                <a:solidFill>
                  <a:srgbClr val="FFFFFF"/>
                </a:solidFill>
              </a:rPr>
              <a:t>Repulsive force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8122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A955646-B05A-5396-FC79-E8A2A0142D24}"/>
              </a:ext>
            </a:extLst>
          </p:cNvPr>
          <p:cNvSpPr>
            <a:spLocks noGrp="1"/>
          </p:cNvSpPr>
          <p:nvPr>
            <p:ph type="title"/>
          </p:nvPr>
        </p:nvSpPr>
        <p:spPr>
          <a:xfrm>
            <a:off x="686834" y="591344"/>
            <a:ext cx="3200400" cy="5585619"/>
          </a:xfrm>
        </p:spPr>
        <p:txBody>
          <a:bodyPr>
            <a:normAutofit/>
          </a:bodyPr>
          <a:lstStyle/>
          <a:p>
            <a:r>
              <a:rPr lang="it-IT" dirty="0" err="1">
                <a:solidFill>
                  <a:srgbClr val="FFFFFF"/>
                </a:solidFill>
              </a:rPr>
              <a:t>Gravitational</a:t>
            </a:r>
            <a:r>
              <a:rPr lang="it-IT" dirty="0">
                <a:solidFill>
                  <a:srgbClr val="FFFFFF"/>
                </a:solidFill>
              </a:rPr>
              <a:t> force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3916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A955646-B05A-5396-FC79-E8A2A0142D24}"/>
              </a:ext>
            </a:extLst>
          </p:cNvPr>
          <p:cNvSpPr>
            <a:spLocks noGrp="1"/>
          </p:cNvSpPr>
          <p:nvPr>
            <p:ph type="title"/>
          </p:nvPr>
        </p:nvSpPr>
        <p:spPr>
          <a:xfrm>
            <a:off x="686834" y="591344"/>
            <a:ext cx="3200400" cy="5585619"/>
          </a:xfrm>
        </p:spPr>
        <p:txBody>
          <a:bodyPr>
            <a:normAutofit/>
          </a:bodyPr>
          <a:lstStyle/>
          <a:p>
            <a:r>
              <a:rPr lang="it-IT" dirty="0" err="1">
                <a:solidFill>
                  <a:srgbClr val="FFFFFF"/>
                </a:solidFill>
              </a:rPr>
              <a:t>Gravitational</a:t>
            </a:r>
            <a:r>
              <a:rPr lang="it-IT" dirty="0">
                <a:solidFill>
                  <a:srgbClr val="FFFFFF"/>
                </a:solidFill>
              </a:rPr>
              <a:t> assist force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5569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A955646-B05A-5396-FC79-E8A2A0142D24}"/>
              </a:ext>
            </a:extLst>
          </p:cNvPr>
          <p:cNvSpPr>
            <a:spLocks noGrp="1"/>
          </p:cNvSpPr>
          <p:nvPr>
            <p:ph type="title"/>
          </p:nvPr>
        </p:nvSpPr>
        <p:spPr>
          <a:xfrm>
            <a:off x="686834" y="591344"/>
            <a:ext cx="3200400" cy="5585619"/>
          </a:xfrm>
        </p:spPr>
        <p:txBody>
          <a:bodyPr>
            <a:normAutofit/>
          </a:bodyPr>
          <a:lstStyle/>
          <a:p>
            <a:r>
              <a:rPr lang="it-IT" dirty="0">
                <a:solidFill>
                  <a:srgbClr val="FFFFFF"/>
                </a:solidFill>
              </a:rPr>
              <a:t>Coulomb force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1495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A955646-B05A-5396-FC79-E8A2A0142D24}"/>
              </a:ext>
            </a:extLst>
          </p:cNvPr>
          <p:cNvSpPr>
            <a:spLocks noGrp="1"/>
          </p:cNvSpPr>
          <p:nvPr>
            <p:ph type="title"/>
          </p:nvPr>
        </p:nvSpPr>
        <p:spPr>
          <a:xfrm>
            <a:off x="686834" y="591344"/>
            <a:ext cx="3200400" cy="5585619"/>
          </a:xfrm>
        </p:spPr>
        <p:txBody>
          <a:bodyPr>
            <a:normAutofit/>
          </a:bodyPr>
          <a:lstStyle/>
          <a:p>
            <a:r>
              <a:rPr lang="it-IT" dirty="0" err="1">
                <a:solidFill>
                  <a:srgbClr val="FFFFFF"/>
                </a:solidFill>
              </a:rPr>
              <a:t>Elastic</a:t>
            </a:r>
            <a:r>
              <a:rPr lang="it-IT" dirty="0">
                <a:solidFill>
                  <a:srgbClr val="FFFFFF"/>
                </a:solidFill>
              </a:rPr>
              <a:t> </a:t>
            </a:r>
            <a:r>
              <a:rPr lang="it-IT" dirty="0" err="1">
                <a:solidFill>
                  <a:srgbClr val="FFFFFF"/>
                </a:solidFill>
              </a:rPr>
              <a:t>collision</a:t>
            </a:r>
            <a:br>
              <a:rPr lang="it-IT" dirty="0">
                <a:solidFill>
                  <a:srgbClr val="FFFFFF"/>
                </a:solidFill>
              </a:rPr>
            </a:br>
            <a:r>
              <a:rPr lang="it-IT" dirty="0">
                <a:solidFill>
                  <a:srgbClr val="FFFFFF"/>
                </a:solidFill>
              </a:rPr>
              <a:t>+</a:t>
            </a:r>
            <a:br>
              <a:rPr lang="it-IT" dirty="0">
                <a:solidFill>
                  <a:srgbClr val="FFFFFF"/>
                </a:solidFill>
              </a:rPr>
            </a:br>
            <a:r>
              <a:rPr lang="it-IT" dirty="0" err="1">
                <a:solidFill>
                  <a:srgbClr val="FFFFFF"/>
                </a:solidFill>
              </a:rPr>
              <a:t>Gravitational</a:t>
            </a:r>
            <a:r>
              <a:rPr lang="it-IT" dirty="0">
                <a:solidFill>
                  <a:srgbClr val="FFFFFF"/>
                </a:solidFill>
              </a:rPr>
              <a:t> force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3800329"/>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427</TotalTime>
  <Words>2265</Words>
  <Application>Microsoft Office PowerPoint</Application>
  <PresentationFormat>Widescreen</PresentationFormat>
  <Paragraphs>117</Paragraphs>
  <Slides>45</Slides>
  <Notes>0</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45</vt:i4>
      </vt:variant>
    </vt:vector>
  </HeadingPairs>
  <TitlesOfParts>
    <vt:vector size="50" baseType="lpstr">
      <vt:lpstr>Arial</vt:lpstr>
      <vt:lpstr>Calibri</vt:lpstr>
      <vt:lpstr>Calibri Light</vt:lpstr>
      <vt:lpstr>Symbol</vt:lpstr>
      <vt:lpstr>Tema di Office</vt:lpstr>
      <vt:lpstr>Valentina Moretti Mattia Colbertaldo  NBODY </vt:lpstr>
      <vt:lpstr>Work done</vt:lpstr>
      <vt:lpstr>NBODY</vt:lpstr>
      <vt:lpstr>Presentazione standard di PowerPoint</vt:lpstr>
      <vt:lpstr>Repulsive force</vt:lpstr>
      <vt:lpstr>Gravitational force</vt:lpstr>
      <vt:lpstr>Gravitational assist force</vt:lpstr>
      <vt:lpstr>Coulomb force</vt:lpstr>
      <vt:lpstr>Elastic collision + Gravitational force</vt:lpstr>
      <vt:lpstr>Inelastic collision + Gravitational force</vt:lpstr>
      <vt:lpstr>OPENMP</vt:lpstr>
      <vt:lpstr>Parallelization is achieved in this way: </vt:lpstr>
      <vt:lpstr>Parallelization is achieved in this way: </vt:lpstr>
      <vt:lpstr>MPI</vt:lpstr>
      <vt:lpstr> Communication: </vt:lpstr>
      <vt:lpstr> Communication: </vt:lpstr>
      <vt:lpstr> Communication: </vt:lpstr>
      <vt:lpstr>  Work scheduling: </vt:lpstr>
      <vt:lpstr> Computation and Parallelization are achieved in this way:</vt:lpstr>
      <vt:lpstr> Computation and Parallelization are achieved in this way:</vt:lpstr>
      <vt:lpstr>Note:</vt:lpstr>
      <vt:lpstr>Performance results on the 2D implementation:</vt:lpstr>
      <vt:lpstr>Performance results on the 2D implementation:</vt:lpstr>
      <vt:lpstr>2D visualization (using pillow library):</vt:lpstr>
      <vt:lpstr>CUDA</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Optimization: tiles</vt:lpstr>
      <vt:lpstr>Presentazione standard di PowerPoint</vt:lpstr>
      <vt:lpstr>Optimization: stringstream</vt:lpstr>
      <vt:lpstr>Optimization: Newton’s law</vt:lpstr>
      <vt:lpstr>Performance results on the 3D implementation: increasing number of particles and number of threads</vt:lpstr>
      <vt:lpstr>Performance results on the 3D implementation: increasing number of particles and number of threads</vt:lpstr>
      <vt:lpstr>Performance results on the 3D implementation: Cuda and MPI</vt:lpstr>
      <vt:lpstr>Performance results on the 3D implementation: OpenMP, MPI and Cuda with maximum number of parallel processing elements on increasing number of particles</vt:lpstr>
      <vt:lpstr>Cuda’s performance results on the 3D implementation:</vt:lpstr>
      <vt:lpstr>Note 1: As we have the same type for position, velocity and acceleration and they are all in 3D, it is possible to use double3 instead of three doubles. Double3 is a CUDA vector type derived from the double type. Basically it is a struct of three doubles.  Note 2: Unique pointer were preferred to shared pointers because they don’t introduce communication overhead. Indeed in the serial, openMP and MPI implementations only unique pointers appear (std::unique_ptr&lt;AbstractForce&gt;). However in CUDA implementation we have (std::unique_ptr&lt;AllParticles&gt; and) std::shared_ptr&lt;AbstractForce&gt;. The shared pointer in this case is necessary because not only the class AllParticles own the pointer to AbstractForce. Indeeed Simulation own the pointer to AllParticles which has as a member the pointer to AbstractForce.</vt:lpstr>
      <vt:lpstr>Note 3: possible improvement using openGL  The performance of the renderer can be improved by eliminating the need to save on file. This could be done using OpenGL vertex buffer. A more recent approach to this performance issue would be to use a general purpose GPU programming language (GPGPU) like nVidia’s CUDA or the open standard OpenCL to update the particle buffer and vertex buffer directly on the GPU so that the memory never has to be moved off the GPU. </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Valentina Moretti Mattia Colbertaldo  NBODY </dc:title>
  <dc:creator>Valentina Moretti</dc:creator>
  <cp:lastModifiedBy>Valentina Moretti</cp:lastModifiedBy>
  <cp:revision>9</cp:revision>
  <dcterms:created xsi:type="dcterms:W3CDTF">2023-01-16T07:14:09Z</dcterms:created>
  <dcterms:modified xsi:type="dcterms:W3CDTF">2023-01-18T17:36:11Z</dcterms:modified>
</cp:coreProperties>
</file>